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1v" ContentType="video/mpeg"/>
  <Default Extension="mp4" ContentType="video/unknown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notesMasterIdLst>
    <p:notesMasterId r:id="rId77"/>
  </p:notesMasterIdLst>
  <p:handoutMasterIdLst>
    <p:handoutMasterId r:id="rId78"/>
  </p:handoutMasterIdLst>
  <p:sldIdLst>
    <p:sldId id="257" r:id="rId2"/>
    <p:sldId id="325" r:id="rId3"/>
    <p:sldId id="332" r:id="rId4"/>
    <p:sldId id="328" r:id="rId5"/>
    <p:sldId id="311" r:id="rId6"/>
    <p:sldId id="260" r:id="rId7"/>
    <p:sldId id="400" r:id="rId8"/>
    <p:sldId id="396" r:id="rId9"/>
    <p:sldId id="267" r:id="rId10"/>
    <p:sldId id="318" r:id="rId11"/>
    <p:sldId id="287" r:id="rId12"/>
    <p:sldId id="298" r:id="rId13"/>
    <p:sldId id="286" r:id="rId14"/>
    <p:sldId id="280" r:id="rId15"/>
    <p:sldId id="397" r:id="rId16"/>
    <p:sldId id="351" r:id="rId17"/>
    <p:sldId id="348" r:id="rId18"/>
    <p:sldId id="398" r:id="rId19"/>
    <p:sldId id="349" r:id="rId20"/>
    <p:sldId id="350" r:id="rId21"/>
    <p:sldId id="401" r:id="rId22"/>
    <p:sldId id="402" r:id="rId23"/>
    <p:sldId id="403" r:id="rId24"/>
    <p:sldId id="393" r:id="rId25"/>
    <p:sldId id="388" r:id="rId26"/>
    <p:sldId id="389" r:id="rId27"/>
    <p:sldId id="390" r:id="rId28"/>
    <p:sldId id="299" r:id="rId29"/>
    <p:sldId id="301" r:id="rId30"/>
    <p:sldId id="289" r:id="rId31"/>
    <p:sldId id="341" r:id="rId32"/>
    <p:sldId id="293" r:id="rId33"/>
    <p:sldId id="295" r:id="rId34"/>
    <p:sldId id="297" r:id="rId35"/>
    <p:sldId id="302" r:id="rId36"/>
    <p:sldId id="296" r:id="rId37"/>
    <p:sldId id="320" r:id="rId38"/>
    <p:sldId id="323" r:id="rId39"/>
    <p:sldId id="352" r:id="rId40"/>
    <p:sldId id="353" r:id="rId41"/>
    <p:sldId id="354" r:id="rId42"/>
    <p:sldId id="355" r:id="rId43"/>
    <p:sldId id="356" r:id="rId44"/>
    <p:sldId id="357" r:id="rId45"/>
    <p:sldId id="358" r:id="rId46"/>
    <p:sldId id="359" r:id="rId47"/>
    <p:sldId id="360" r:id="rId48"/>
    <p:sldId id="361" r:id="rId49"/>
    <p:sldId id="362" r:id="rId50"/>
    <p:sldId id="363" r:id="rId51"/>
    <p:sldId id="364" r:id="rId52"/>
    <p:sldId id="365" r:id="rId53"/>
    <p:sldId id="366" r:id="rId54"/>
    <p:sldId id="367" r:id="rId55"/>
    <p:sldId id="368" r:id="rId56"/>
    <p:sldId id="369" r:id="rId57"/>
    <p:sldId id="370" r:id="rId58"/>
    <p:sldId id="371" r:id="rId59"/>
    <p:sldId id="372" r:id="rId60"/>
    <p:sldId id="373" r:id="rId61"/>
    <p:sldId id="374" r:id="rId62"/>
    <p:sldId id="375" r:id="rId63"/>
    <p:sldId id="376" r:id="rId64"/>
    <p:sldId id="377" r:id="rId65"/>
    <p:sldId id="378" r:id="rId66"/>
    <p:sldId id="379" r:id="rId67"/>
    <p:sldId id="380" r:id="rId68"/>
    <p:sldId id="381" r:id="rId69"/>
    <p:sldId id="382" r:id="rId70"/>
    <p:sldId id="383" r:id="rId71"/>
    <p:sldId id="384" r:id="rId72"/>
    <p:sldId id="385" r:id="rId73"/>
    <p:sldId id="386" r:id="rId74"/>
    <p:sldId id="387" r:id="rId75"/>
    <p:sldId id="399" r:id="rId76"/>
  </p:sldIdLst>
  <p:sldSz cx="9144000" cy="6858000" type="screen4x3"/>
  <p:notesSz cx="6946900" cy="9271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700"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1700"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1700"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1700"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FF00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1" autoAdjust="0"/>
    <p:restoredTop sz="94694" autoAdjust="0"/>
  </p:normalViewPr>
  <p:slideViewPr>
    <p:cSldViewPr>
      <p:cViewPr varScale="1">
        <p:scale>
          <a:sx n="106" d="100"/>
          <a:sy n="106" d="100"/>
        </p:scale>
        <p:origin x="-171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032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671" tIns="46335" rIns="92671" bIns="4633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4970" y="0"/>
            <a:ext cx="301032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671" tIns="46335" rIns="92671" bIns="4633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54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5841"/>
            <a:ext cx="301032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671" tIns="46335" rIns="92671" bIns="46335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4970" y="8805841"/>
            <a:ext cx="301032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671" tIns="46335" rIns="92671" bIns="4633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D23EDBE-5419-41F4-A131-031567CB26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43357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99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5413" y="0"/>
            <a:ext cx="30099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78655-64EB-4EEF-87B1-795E18051C55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87475" y="1158875"/>
            <a:ext cx="4171950" cy="31289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462463"/>
            <a:ext cx="5556250" cy="36496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05863"/>
            <a:ext cx="3009900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5413" y="8805863"/>
            <a:ext cx="3009900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C9B606-8AD1-446B-BA91-26562BE21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809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Amphetamine</a:t>
            </a:r>
            <a:r>
              <a:rPr lang="en-US" baseline="0" dirty="0" smtClean="0"/>
              <a:t> was synthesized in Germany</a:t>
            </a:r>
          </a:p>
          <a:p>
            <a:endParaRPr lang="en-US" baseline="0" dirty="0" smtClean="0"/>
          </a:p>
          <a:p>
            <a:r>
              <a:rPr lang="en-US" baseline="0" dirty="0" smtClean="0"/>
              <a:t>Methamphetamine synthesized by Japan</a:t>
            </a:r>
          </a:p>
          <a:p>
            <a:endParaRPr lang="en-US" baseline="0" dirty="0" smtClean="0"/>
          </a:p>
          <a:p>
            <a:r>
              <a:rPr lang="en-US" baseline="0" dirty="0" smtClean="0"/>
              <a:t>Used to keep troops awake (30’s and 40’s)  High doses given to Japanese Kamikaze pilots</a:t>
            </a:r>
          </a:p>
          <a:p>
            <a:endParaRPr lang="en-US" baseline="0" dirty="0" smtClean="0"/>
          </a:p>
          <a:p>
            <a:r>
              <a:rPr lang="en-US" baseline="0" dirty="0" smtClean="0"/>
              <a:t>90’s Mexican drug trafficking organizations set up large labs</a:t>
            </a:r>
          </a:p>
          <a:p>
            <a:endParaRPr lang="en-US" baseline="0" dirty="0" smtClean="0"/>
          </a:p>
          <a:p>
            <a:r>
              <a:rPr lang="en-US" baseline="0" dirty="0" smtClean="0"/>
              <a:t>Ultimately spreads from the US to Europe and the Czech Republic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9B606-8AD1-446B-BA91-26562BE215D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378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Dangers across all three types</a:t>
            </a:r>
            <a:r>
              <a:rPr lang="en-US" baseline="0" dirty="0" smtClean="0"/>
              <a:t> : Chemical exposure / splashes and spills involving acids and bases; chemical gas exposure (lung eyes / nose / mouth “mucous membranes”; fire from exothermic reactions or introduction of flame to flammable substance (usually a solvent) / Lithium metal volatility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9B606-8AD1-446B-BA91-26562BE215D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391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PSE is an isomer of ephedrine – have the same compound with same formula</a:t>
            </a:r>
            <a:r>
              <a:rPr lang="en-US" baseline="0" dirty="0" smtClean="0"/>
              <a:t> but with a different arrangement of atoms in the molecule and different properties.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9B606-8AD1-446B-BA91-26562BE215D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212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9B606-8AD1-446B-BA91-26562BE215D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777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9B606-8AD1-446B-BA91-26562BE215D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994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1 w 717"/>
                <a:gd name="T1" fmla="*/ 845 h 845"/>
                <a:gd name="T2" fmla="*/ 721 w 717"/>
                <a:gd name="T3" fmla="*/ 821 h 845"/>
                <a:gd name="T4" fmla="*/ 578 w 717"/>
                <a:gd name="T5" fmla="*/ 605 h 845"/>
                <a:gd name="T6" fmla="*/ 408 w 717"/>
                <a:gd name="T7" fmla="*/ 396 h 845"/>
                <a:gd name="T8" fmla="*/ 223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1 w 717"/>
                <a:gd name="T15" fmla="*/ 198 h 845"/>
                <a:gd name="T16" fmla="*/ 402 w 717"/>
                <a:gd name="T17" fmla="*/ 408 h 845"/>
                <a:gd name="T18" fmla="*/ 572 w 717"/>
                <a:gd name="T19" fmla="*/ 623 h 845"/>
                <a:gd name="T20" fmla="*/ 721 w 717"/>
                <a:gd name="T21" fmla="*/ 845 h 845"/>
                <a:gd name="T22" fmla="*/ 721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9 w 407"/>
                <a:gd name="T1" fmla="*/ 414 h 414"/>
                <a:gd name="T2" fmla="*/ 409 w 407"/>
                <a:gd name="T3" fmla="*/ 396 h 414"/>
                <a:gd name="T4" fmla="*/ 224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8 w 407"/>
                <a:gd name="T13" fmla="*/ 204 h 414"/>
                <a:gd name="T14" fmla="*/ 409 w 407"/>
                <a:gd name="T15" fmla="*/ 414 h 414"/>
                <a:gd name="T16" fmla="*/ 409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0 w 586"/>
                <a:gd name="T1" fmla="*/ 0 h 599"/>
                <a:gd name="T2" fmla="*/ 572 w 586"/>
                <a:gd name="T3" fmla="*/ 0 h 599"/>
                <a:gd name="T4" fmla="*/ 409 w 586"/>
                <a:gd name="T5" fmla="*/ 132 h 599"/>
                <a:gd name="T6" fmla="*/ 259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9 w 586"/>
                <a:gd name="T17" fmla="*/ 282 h 599"/>
                <a:gd name="T18" fmla="*/ 415 w 586"/>
                <a:gd name="T19" fmla="*/ 138 h 599"/>
                <a:gd name="T20" fmla="*/ 590 w 586"/>
                <a:gd name="T21" fmla="*/ 0 h 599"/>
                <a:gd name="T22" fmla="*/ 590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1 w 269"/>
                <a:gd name="T1" fmla="*/ 0 h 252"/>
                <a:gd name="T2" fmla="*/ 253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1 w 269"/>
                <a:gd name="T15" fmla="*/ 0 h 252"/>
                <a:gd name="T16" fmla="*/ 271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7735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157736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D0C61-26E3-4B46-9B5E-5F97263C2C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2986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BA1E0-1F2B-4E28-8BCA-8C00848F76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5205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07101-9E65-4ABF-9786-596AA0F505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8029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F8098-8F6C-4306-A06D-2EC1A3E2E3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3478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162475-6CD6-420D-9EDC-5A79AC075F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23673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18D1F-E21D-46B5-8B32-9D267CA2E5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4137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9DD47-F29A-4F10-9FCC-C3A447171E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45276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87A47-942C-432D-B54D-0F0D54F792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587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4A8DA-F3D7-4881-8F97-9AAB32F218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2377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D47544-0244-4027-8CC6-170D611EA7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2142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BEBC6A-8DCB-4E13-BF18-8A67B853D1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4157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1FC75-13CF-45D6-B48C-47E22D5ECA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2520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5BC7B3-1116-412E-8ECB-1796B94AB6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3814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BBEA1-6BDF-4683-8784-76FA611A29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0491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6F1CF-2AC2-4044-97A1-CC6AB21CFD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7643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8E197-A8C2-4DB8-A110-237994DF39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035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0028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15667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667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667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035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156679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6680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6681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6682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6683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6684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6685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6686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6687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6688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6689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6690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6691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56692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6693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6694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9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1 w 717"/>
                <a:gd name="T1" fmla="*/ 845 h 845"/>
                <a:gd name="T2" fmla="*/ 721 w 717"/>
                <a:gd name="T3" fmla="*/ 821 h 845"/>
                <a:gd name="T4" fmla="*/ 578 w 717"/>
                <a:gd name="T5" fmla="*/ 605 h 845"/>
                <a:gd name="T6" fmla="*/ 408 w 717"/>
                <a:gd name="T7" fmla="*/ 396 h 845"/>
                <a:gd name="T8" fmla="*/ 223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1 w 717"/>
                <a:gd name="T15" fmla="*/ 198 h 845"/>
                <a:gd name="T16" fmla="*/ 402 w 717"/>
                <a:gd name="T17" fmla="*/ 408 h 845"/>
                <a:gd name="T18" fmla="*/ 572 w 717"/>
                <a:gd name="T19" fmla="*/ 623 h 845"/>
                <a:gd name="T20" fmla="*/ 721 w 717"/>
                <a:gd name="T21" fmla="*/ 845 h 845"/>
                <a:gd name="T22" fmla="*/ 721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9 w 407"/>
                <a:gd name="T1" fmla="*/ 414 h 414"/>
                <a:gd name="T2" fmla="*/ 409 w 407"/>
                <a:gd name="T3" fmla="*/ 396 h 414"/>
                <a:gd name="T4" fmla="*/ 224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8 w 407"/>
                <a:gd name="T13" fmla="*/ 204 h 414"/>
                <a:gd name="T14" fmla="*/ 409 w 407"/>
                <a:gd name="T15" fmla="*/ 414 h 414"/>
                <a:gd name="T16" fmla="*/ 409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697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2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0 w 586"/>
                <a:gd name="T1" fmla="*/ 0 h 599"/>
                <a:gd name="T2" fmla="*/ 572 w 586"/>
                <a:gd name="T3" fmla="*/ 0 h 599"/>
                <a:gd name="T4" fmla="*/ 409 w 586"/>
                <a:gd name="T5" fmla="*/ 132 h 599"/>
                <a:gd name="T6" fmla="*/ 259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9 w 586"/>
                <a:gd name="T17" fmla="*/ 282 h 599"/>
                <a:gd name="T18" fmla="*/ 415 w 586"/>
                <a:gd name="T19" fmla="*/ 138 h 599"/>
                <a:gd name="T20" fmla="*/ 590 w 586"/>
                <a:gd name="T21" fmla="*/ 0 h 599"/>
                <a:gd name="T22" fmla="*/ 590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3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1 w 269"/>
                <a:gd name="T1" fmla="*/ 0 h 252"/>
                <a:gd name="T2" fmla="*/ 253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1 w 269"/>
                <a:gd name="T15" fmla="*/ 0 h 252"/>
                <a:gd name="T16" fmla="*/ 271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6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47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05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48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9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6711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56712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56713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56714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6E16AF20-45EC-4567-BC8C-D3C1D980EF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56715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5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1v"/><Relationship Id="rId1" Type="http://schemas.microsoft.com/office/2007/relationships/media" Target="../media/media1.m1v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7"/>
          <p:cNvSpPr txBox="1">
            <a:spLocks noChangeArrowheads="1"/>
          </p:cNvSpPr>
          <p:nvPr/>
        </p:nvSpPr>
        <p:spPr bwMode="auto">
          <a:xfrm>
            <a:off x="2514600" y="3048000"/>
            <a:ext cx="449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4099" name="Text Box 8"/>
          <p:cNvSpPr txBox="1">
            <a:spLocks noChangeArrowheads="1"/>
          </p:cNvSpPr>
          <p:nvPr/>
        </p:nvSpPr>
        <p:spPr bwMode="auto">
          <a:xfrm>
            <a:off x="723900" y="3581400"/>
            <a:ext cx="8077200" cy="2862322"/>
          </a:xfrm>
          <a:prstGeom prst="rect">
            <a:avLst/>
          </a:prstGeom>
          <a:noFill/>
          <a:ln>
            <a:noFill/>
          </a:ln>
          <a:effectLst/>
          <a:scene3d>
            <a:camera prst="perspectiveAbove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6000" b="1" dirty="0" smtClean="0">
                <a:effectLst>
                  <a:innerShdw blurRad="63500" dist="50800" dir="18900000">
                    <a:schemeClr val="bg2">
                      <a:lumMod val="50000"/>
                      <a:alpha val="50000"/>
                    </a:schemeClr>
                  </a:innerShdw>
                </a:effectLst>
                <a:latin typeface="Arial" panose="020B0604020202020204" pitchFamily="34" charset="0"/>
              </a:rPr>
              <a:t>Civilian Methamphetamine Awareness Training</a:t>
            </a:r>
            <a:endParaRPr lang="en-US" altLang="en-US" sz="4400" b="1" dirty="0">
              <a:effectLst>
                <a:innerShdw blurRad="63500" dist="50800" dir="18900000">
                  <a:schemeClr val="bg2">
                    <a:lumMod val="50000"/>
                    <a:alpha val="50000"/>
                  </a:schemeClr>
                </a:innerShdw>
              </a:effectLst>
              <a:latin typeface="Arial" panose="020B0604020202020204" pitchFamily="34" charset="0"/>
            </a:endParaRP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86100" y="211781"/>
            <a:ext cx="3352799" cy="3220861"/>
          </a:xfrm>
          <a:prstGeom prst="rect">
            <a:avLst/>
          </a:prstGeom>
          <a:noFill/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PB03002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533400"/>
            <a:ext cx="8382000" cy="5975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Up Arrow 1"/>
          <p:cNvSpPr/>
          <p:nvPr/>
        </p:nvSpPr>
        <p:spPr bwMode="auto">
          <a:xfrm>
            <a:off x="4208646" y="3810000"/>
            <a:ext cx="228600" cy="6096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5276" y="3657600"/>
            <a:ext cx="268247" cy="6279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0" y="4572000"/>
            <a:ext cx="25908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Key Holed cans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550987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54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Anhydrous Meth Hazards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981200"/>
            <a:ext cx="8229600" cy="4040777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400" dirty="0" smtClean="0"/>
              <a:t>CONTAINERS USED TO TRANSPORT ANHYDROUS AMMONIA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400" dirty="0" smtClean="0"/>
              <a:t>Propane tanks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400" dirty="0" smtClean="0"/>
              <a:t>Coolers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400" dirty="0" smtClean="0"/>
              <a:t>Thermos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400" dirty="0" smtClean="0"/>
              <a:t>Gas can 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400" dirty="0" smtClean="0"/>
              <a:t>Mason jars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400" dirty="0" smtClean="0"/>
              <a:t>Fire extinguisher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400" dirty="0" smtClean="0"/>
              <a:t>Air compressor tanks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altLang="en-US" sz="2000" dirty="0" smtClean="0"/>
          </a:p>
          <a:p>
            <a:pPr eaLnBrk="1" hangingPunct="1">
              <a:defRPr/>
            </a:pPr>
            <a:endParaRPr lang="en-US" altLang="en-US" sz="2800" dirty="0" smtClean="0"/>
          </a:p>
        </p:txBody>
      </p:sp>
      <p:pic>
        <p:nvPicPr>
          <p:cNvPr id="35844" name="Picture 9" descr="Picture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0" y="2472031"/>
            <a:ext cx="4735513" cy="3059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9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9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7" descr="MVC-005X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04800"/>
            <a:ext cx="4495800" cy="3371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7" name="Picture 8" descr="MVC-007X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48175" y="1447800"/>
            <a:ext cx="4695825" cy="35226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8" name="Picture 17" descr="MVC-007X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657600"/>
            <a:ext cx="4267200" cy="29987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68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68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68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627187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54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Anhydrous Meth Hazards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667000"/>
            <a:ext cx="8229600" cy="30480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4000" dirty="0" smtClean="0"/>
              <a:t>  </a:t>
            </a:r>
            <a:r>
              <a:rPr lang="en-US" altLang="en-US" sz="4000" b="1" i="1" u="sng" dirty="0" smtClean="0">
                <a:solidFill>
                  <a:srgbClr val="FF0000"/>
                </a:solidFill>
              </a:rPr>
              <a:t>DO NOT</a:t>
            </a:r>
            <a:r>
              <a:rPr lang="en-US" altLang="en-US" sz="4000" dirty="0" smtClean="0">
                <a:solidFill>
                  <a:srgbClr val="FF0000"/>
                </a:solidFill>
              </a:rPr>
              <a:t> </a:t>
            </a:r>
            <a:r>
              <a:rPr lang="en-US" altLang="en-US" sz="4000" dirty="0" smtClean="0"/>
              <a:t>OPEN ANY CONTAINER THAT YOU SUSPECT TO CONTAIN ANHYDROUS AMMONIA!!!!!!!!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474787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54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Anhydrous Meth Hazards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57401"/>
            <a:ext cx="8229600" cy="32004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400" i="1" dirty="0" smtClean="0"/>
              <a:t>ANHYDROUS AMMONIA INJURIES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altLang="en-US" sz="2400" i="1" dirty="0" smtClean="0"/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400" dirty="0" smtClean="0"/>
              <a:t>Frostbite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400" dirty="0" smtClean="0"/>
              <a:t>Burns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400" dirty="0" smtClean="0"/>
              <a:t>Blindness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400" dirty="0" smtClean="0"/>
              <a:t>Respiratory 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400" dirty="0" smtClean="0"/>
              <a:t>Death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 smtClean="0"/>
              <a:t>Red Phosphorus Method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Red P</a:t>
            </a:r>
            <a:r>
              <a:rPr lang="en-US" dirty="0" smtClean="0"/>
              <a:t> Lab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2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kern="0" dirty="0">
                <a:solidFill>
                  <a:srgbClr val="FF0000"/>
                </a:solidFill>
                <a:cs typeface="Arial"/>
              </a:rPr>
              <a:t>Red P </a:t>
            </a:r>
            <a:r>
              <a:rPr lang="en-US" sz="5400" kern="0" dirty="0" smtClean="0">
                <a:solidFill>
                  <a:schemeClr val="tx1"/>
                </a:solidFill>
                <a:cs typeface="Arial"/>
              </a:rPr>
              <a:t>Lab</a:t>
            </a:r>
            <a:r>
              <a:rPr lang="en-US" sz="5400" kern="0" dirty="0" smtClean="0">
                <a:solidFill>
                  <a:srgbClr val="FF0000"/>
                </a:solidFill>
                <a:cs typeface="Arial"/>
              </a:rPr>
              <a:t> </a:t>
            </a:r>
            <a:r>
              <a:rPr lang="en-US" sz="5400" kern="0" dirty="0" smtClean="0">
                <a:solidFill>
                  <a:srgbClr val="AACAFF">
                    <a:lumMod val="40000"/>
                    <a:lumOff val="60000"/>
                  </a:srgbClr>
                </a:solidFill>
                <a:cs typeface="Arial"/>
              </a:rPr>
              <a:t>Ingredients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800600" cy="4530725"/>
          </a:xfrm>
        </p:spPr>
        <p:txBody>
          <a:bodyPr/>
          <a:lstStyle/>
          <a:p>
            <a:pPr lvl="0" eaLnBrk="1" hangingPunct="1">
              <a:lnSpc>
                <a:spcPct val="80000"/>
              </a:lnSpc>
              <a:buClr>
                <a:srgbClr val="99CCFF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2000" kern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Ephedrine/Pseudoephedrine</a:t>
            </a:r>
          </a:p>
          <a:p>
            <a:pPr lvl="0" eaLnBrk="1" hangingPunct="1">
              <a:lnSpc>
                <a:spcPct val="80000"/>
              </a:lnSpc>
              <a:buClr>
                <a:srgbClr val="99CCFF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2000" kern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 Phosphorus (match books)</a:t>
            </a:r>
          </a:p>
          <a:p>
            <a:pPr lvl="0" eaLnBrk="1" hangingPunct="1">
              <a:lnSpc>
                <a:spcPct val="80000"/>
              </a:lnSpc>
              <a:buClr>
                <a:srgbClr val="99CCFF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2000" kern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Iodine</a:t>
            </a:r>
          </a:p>
          <a:p>
            <a:pPr lvl="0" eaLnBrk="1" hangingPunct="1">
              <a:lnSpc>
                <a:spcPct val="80000"/>
              </a:lnSpc>
              <a:buClr>
                <a:srgbClr val="99CCFF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2000" kern="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Lye – Sodium Hydroxide</a:t>
            </a:r>
          </a:p>
          <a:p>
            <a:pPr lvl="0" eaLnBrk="1" hangingPunct="1">
              <a:lnSpc>
                <a:spcPct val="80000"/>
              </a:lnSpc>
              <a:buClr>
                <a:srgbClr val="99CCFF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2000" kern="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Hydrogen </a:t>
            </a:r>
            <a:r>
              <a:rPr lang="en-US" sz="2000" kern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peroxide</a:t>
            </a:r>
          </a:p>
          <a:p>
            <a:pPr lvl="0" eaLnBrk="1" hangingPunct="1">
              <a:lnSpc>
                <a:spcPct val="80000"/>
              </a:lnSpc>
              <a:buClr>
                <a:srgbClr val="99CCFF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2000" kern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Ether (starting </a:t>
            </a:r>
            <a:r>
              <a:rPr lang="en-US" sz="2000" kern="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fluid</a:t>
            </a:r>
            <a:r>
              <a:rPr lang="en-US" sz="2000" kern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lvl="0" eaLnBrk="1" hangingPunct="1">
              <a:lnSpc>
                <a:spcPct val="80000"/>
              </a:lnSpc>
              <a:buClr>
                <a:srgbClr val="99CCFF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2000" kern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Methanol (</a:t>
            </a:r>
            <a:r>
              <a:rPr lang="en-US" sz="2000" kern="0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Heet</a:t>
            </a:r>
            <a:r>
              <a:rPr lang="en-US" sz="2000" kern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lvl="0" eaLnBrk="1" hangingPunct="1">
              <a:lnSpc>
                <a:spcPct val="80000"/>
              </a:lnSpc>
              <a:buClr>
                <a:srgbClr val="99CCFF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2000" kern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Camp Fuel</a:t>
            </a:r>
          </a:p>
          <a:p>
            <a:pPr lvl="0" eaLnBrk="1" hangingPunct="1">
              <a:lnSpc>
                <a:spcPct val="80000"/>
              </a:lnSpc>
              <a:buClr>
                <a:srgbClr val="99CCFF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2000" kern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Toluene</a:t>
            </a:r>
          </a:p>
          <a:p>
            <a:pPr lvl="0" eaLnBrk="1" hangingPunct="1">
              <a:lnSpc>
                <a:spcPct val="80000"/>
              </a:lnSpc>
              <a:buClr>
                <a:srgbClr val="99CCFF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2000" kern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Acetone</a:t>
            </a:r>
          </a:p>
          <a:p>
            <a:pPr lvl="0" eaLnBrk="1" hangingPunct="1">
              <a:lnSpc>
                <a:spcPct val="80000"/>
              </a:lnSpc>
              <a:buClr>
                <a:srgbClr val="99CCFF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2000" kern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Sulfuric Acid</a:t>
            </a:r>
          </a:p>
          <a:p>
            <a:pPr lvl="0" eaLnBrk="1" hangingPunct="1">
              <a:lnSpc>
                <a:spcPct val="80000"/>
              </a:lnSpc>
              <a:buClr>
                <a:srgbClr val="99CCFF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2000" kern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Muriatic Acid</a:t>
            </a:r>
          </a:p>
          <a:p>
            <a:pPr lvl="0" eaLnBrk="1" hangingPunct="1">
              <a:lnSpc>
                <a:spcPct val="80000"/>
              </a:lnSpc>
              <a:buClr>
                <a:srgbClr val="99CCFF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2000" kern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Salt</a:t>
            </a:r>
          </a:p>
          <a:p>
            <a:pPr lvl="0" eaLnBrk="1" hangingPunct="1">
              <a:lnSpc>
                <a:spcPct val="80000"/>
              </a:lnSpc>
              <a:buClr>
                <a:srgbClr val="99CCFF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2000" kern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Aluminum Foil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32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5400" dirty="0" smtClean="0">
                <a:solidFill>
                  <a:srgbClr val="FF0000"/>
                </a:solidFill>
              </a:rPr>
              <a:t>Red P </a:t>
            </a:r>
            <a:r>
              <a:rPr lang="en-US" sz="5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Hazards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483326" y="1981200"/>
            <a:ext cx="6629400" cy="28194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3600" b="1" i="1" u="sng" dirty="0" smtClean="0"/>
              <a:t>PHOSPHINE GAS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sz="2400" b="1" i="1" u="sng" dirty="0" smtClean="0"/>
          </a:p>
          <a:p>
            <a:pPr eaLnBrk="1" hangingPunct="1">
              <a:defRPr/>
            </a:pPr>
            <a:r>
              <a:rPr lang="en-US" sz="2400" dirty="0" smtClean="0"/>
              <a:t>Given off during reaction stage</a:t>
            </a:r>
          </a:p>
          <a:p>
            <a:pPr eaLnBrk="1" hangingPunct="1">
              <a:defRPr/>
            </a:pPr>
            <a:r>
              <a:rPr lang="en-US" sz="2400" dirty="0" smtClean="0"/>
              <a:t>Odorless</a:t>
            </a:r>
          </a:p>
          <a:p>
            <a:pPr eaLnBrk="1" hangingPunct="1">
              <a:defRPr/>
            </a:pPr>
            <a:r>
              <a:rPr lang="en-US" sz="2400" dirty="0" smtClean="0"/>
              <a:t>Colorless</a:t>
            </a:r>
          </a:p>
          <a:p>
            <a:pPr eaLnBrk="1" hangingPunct="1">
              <a:defRPr/>
            </a:pPr>
            <a:r>
              <a:rPr lang="en-US" sz="2400" dirty="0" smtClean="0"/>
              <a:t>Tasteless</a:t>
            </a:r>
          </a:p>
          <a:p>
            <a:pPr eaLnBrk="1" hangingPunct="1">
              <a:defRPr/>
            </a:pPr>
            <a:r>
              <a:rPr lang="en-US" sz="2400" dirty="0" smtClean="0"/>
              <a:t>IT WILL KILL YOU!!!!</a:t>
            </a:r>
          </a:p>
        </p:txBody>
      </p:sp>
    </p:spTree>
    <p:extLst>
      <p:ext uri="{BB962C8B-B14F-4D97-AF65-F5344CB8AC3E}">
        <p14:creationId xmlns:p14="http://schemas.microsoft.com/office/powerpoint/2010/main" val="50275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 smtClean="0"/>
              <a:t>One Pot Method</a:t>
            </a:r>
            <a:br>
              <a:rPr lang="en-US" dirty="0" smtClean="0"/>
            </a:br>
            <a:r>
              <a:rPr lang="en-US" dirty="0" smtClean="0"/>
              <a:t>Shake-n-Bake 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23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5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One Pot Ingredients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514600"/>
            <a:ext cx="8229600" cy="3124199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/>
              <a:t>Ammonium Nitrate</a:t>
            </a:r>
          </a:p>
          <a:p>
            <a:pPr eaLnBrk="1" hangingPunct="1">
              <a:defRPr/>
            </a:pPr>
            <a:r>
              <a:rPr lang="en-US" sz="2400" dirty="0" smtClean="0"/>
              <a:t>Lithium strips</a:t>
            </a:r>
          </a:p>
          <a:p>
            <a:pPr eaLnBrk="1" hangingPunct="1">
              <a:defRPr/>
            </a:pPr>
            <a:r>
              <a:rPr lang="en-US" sz="2400" dirty="0" smtClean="0"/>
              <a:t>Lye</a:t>
            </a:r>
          </a:p>
          <a:p>
            <a:pPr eaLnBrk="1" hangingPunct="1">
              <a:defRPr/>
            </a:pPr>
            <a:r>
              <a:rPr lang="en-US" sz="2400" dirty="0" smtClean="0"/>
              <a:t>Ether or Coleman Fuel</a:t>
            </a:r>
          </a:p>
          <a:p>
            <a:pPr eaLnBrk="1" hangingPunct="1">
              <a:defRPr/>
            </a:pPr>
            <a:r>
              <a:rPr lang="en-US" sz="2400" dirty="0" smtClean="0"/>
              <a:t>Ephedrine/Pseudoephedrine</a:t>
            </a:r>
          </a:p>
          <a:p>
            <a:pPr eaLnBrk="1" hangingPunct="1">
              <a:defRPr/>
            </a:pPr>
            <a:r>
              <a:rPr lang="en-US" sz="2400" dirty="0" smtClean="0"/>
              <a:t>Water</a:t>
            </a:r>
          </a:p>
        </p:txBody>
      </p:sp>
    </p:spTree>
    <p:extLst>
      <p:ext uri="{BB962C8B-B14F-4D97-AF65-F5344CB8AC3E}">
        <p14:creationId xmlns:p14="http://schemas.microsoft.com/office/powerpoint/2010/main" val="165407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54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History of Meth</a:t>
            </a:r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5486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US" altLang="en-US" sz="1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000" dirty="0" smtClean="0"/>
              <a:t>1887 AMPHETAMINE FIRST SYNTHESIZED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000" dirty="0" smtClean="0"/>
              <a:t>1919 METHAMPHETAMINE FIRST SYNTHESIZED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000" dirty="0" smtClean="0"/>
              <a:t>1932 SOLD AS NASAL SPRAY IN U.S.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000" dirty="0" smtClean="0"/>
              <a:t>1930‑40'S FIRST EPIDEMIC USE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altLang="en-US" sz="2000" dirty="0" smtClean="0"/>
              <a:t>	- USED BY ALLIED AND AXIS TROOPS 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000" dirty="0" smtClean="0"/>
              <a:t>1960'S SECOND EPIDEMIC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000" dirty="0" smtClean="0"/>
              <a:t>1970'S METH PRODUCTION REGULATED 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000" dirty="0" smtClean="0"/>
              <a:t>LATE 1980'S SMOKEABLE METH FROM JAPAN/KOREA SPREADS TO U.S.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000" dirty="0" smtClean="0"/>
              <a:t>1990'S METH SPREADS FROM CALIFORNIA EASTWARD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1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1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1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1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1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1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1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1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1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1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1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1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19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19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19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19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19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19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19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19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19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19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19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19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197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197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197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5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One Pot Preparation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743200"/>
            <a:ext cx="8229600" cy="2514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/>
              <a:t>Combine ammonium nitrate, crushed pills, ether, lithium strips, and water in a soda/water bottle</a:t>
            </a:r>
          </a:p>
          <a:p>
            <a:pPr eaLnBrk="1" hangingPunct="1">
              <a:defRPr/>
            </a:pPr>
            <a:r>
              <a:rPr lang="en-US" sz="2400" dirty="0" smtClean="0"/>
              <a:t>Reaction will begin</a:t>
            </a:r>
          </a:p>
          <a:p>
            <a:pPr eaLnBrk="1" hangingPunct="1">
              <a:defRPr/>
            </a:pPr>
            <a:r>
              <a:rPr lang="en-US" sz="2400" dirty="0" smtClean="0"/>
              <a:t>Must continue to vent and add lye to mixture</a:t>
            </a:r>
          </a:p>
          <a:p>
            <a:pPr eaLnBrk="1" hangingPunct="1">
              <a:defRPr/>
            </a:pPr>
            <a:r>
              <a:rPr lang="en-US" sz="2400" dirty="0" smtClean="0"/>
              <a:t>Meth is salted out using the same methods as Anhydrous and Red-P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038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Pot Demonstration</a:t>
            </a:r>
            <a:endParaRPr lang="en-US" dirty="0"/>
          </a:p>
        </p:txBody>
      </p:sp>
      <p:pic>
        <p:nvPicPr>
          <p:cNvPr id="5" name="One-Pot Method.m1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9363" y="1600200"/>
            <a:ext cx="6645275" cy="4530725"/>
          </a:xfrm>
        </p:spPr>
      </p:pic>
    </p:spTree>
    <p:extLst>
      <p:ext uri="{BB962C8B-B14F-4D97-AF65-F5344CB8AC3E}">
        <p14:creationId xmlns:p14="http://schemas.microsoft.com/office/powerpoint/2010/main" val="242919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One Pot – Tulsa, OK PD</a:t>
            </a:r>
            <a:endParaRPr lang="en-US" dirty="0"/>
          </a:p>
        </p:txBody>
      </p:sp>
      <p:pic>
        <p:nvPicPr>
          <p:cNvPr id="5" name="Tulsa OK One-Po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4513" y="1600200"/>
            <a:ext cx="8054975" cy="4530725"/>
          </a:xfrm>
        </p:spPr>
      </p:pic>
    </p:spTree>
    <p:extLst>
      <p:ext uri="{BB962C8B-B14F-4D97-AF65-F5344CB8AC3E}">
        <p14:creationId xmlns:p14="http://schemas.microsoft.com/office/powerpoint/2010/main" val="218699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Lithium Metal with H</a:t>
            </a:r>
            <a:r>
              <a:rPr lang="en-US" baseline="-25000" dirty="0" smtClean="0"/>
              <a:t>2</a:t>
            </a:r>
            <a:r>
              <a:rPr lang="en-US" dirty="0"/>
              <a:t>O</a:t>
            </a:r>
          </a:p>
        </p:txBody>
      </p:sp>
      <p:pic>
        <p:nvPicPr>
          <p:cNvPr id="4" name="Lithium Metal with Wate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417639"/>
            <a:ext cx="8229600" cy="4983162"/>
          </a:xfrm>
        </p:spPr>
      </p:pic>
    </p:spTree>
    <p:extLst>
      <p:ext uri="{BB962C8B-B14F-4D97-AF65-F5344CB8AC3E}">
        <p14:creationId xmlns:p14="http://schemas.microsoft.com/office/powerpoint/2010/main" val="341147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MVC-719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21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152401"/>
            <a:ext cx="8839200" cy="76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Meth Manufacturing Waste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39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54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Clandestine Laboratory Indicators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80329"/>
            <a:ext cx="3733800" cy="51816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400" i="1" dirty="0" smtClean="0"/>
              <a:t>APPARATUS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000" dirty="0" smtClean="0"/>
              <a:t>Blenders/Grinders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000" dirty="0" smtClean="0"/>
              <a:t>Glassware (mason jars or Tupperware)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000" dirty="0" smtClean="0"/>
              <a:t>Coffee filters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000" dirty="0" smtClean="0"/>
              <a:t>Tubing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000" dirty="0" smtClean="0"/>
              <a:t>Aquarium pump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000" dirty="0" smtClean="0"/>
              <a:t>Gas Generators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000" dirty="0" smtClean="0"/>
              <a:t>Wooden spoons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000" dirty="0" smtClean="0"/>
              <a:t>Funnels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000" dirty="0" smtClean="0"/>
              <a:t>Hotplates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000" dirty="0" smtClean="0"/>
              <a:t>Rubber gloves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000" dirty="0" smtClean="0"/>
              <a:t>Fire Extinguishers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000" dirty="0" smtClean="0"/>
              <a:t>Propane Tanks</a:t>
            </a:r>
          </a:p>
        </p:txBody>
      </p:sp>
      <p:pic>
        <p:nvPicPr>
          <p:cNvPr id="14340" name="Picture 6" descr="lab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1000" y="1905000"/>
            <a:ext cx="4595707" cy="3505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487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12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2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2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126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26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26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54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Common Indicators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524000"/>
            <a:ext cx="3886200" cy="4952999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400" i="1" dirty="0" smtClean="0"/>
              <a:t>WASTE</a:t>
            </a:r>
            <a:endParaRPr lang="en-US" altLang="en-US" sz="2000" i="1" dirty="0" smtClean="0"/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000" dirty="0" smtClean="0"/>
              <a:t>Coffee Filters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000" dirty="0" smtClean="0"/>
              <a:t>Dry/Wet powders emitting chemical odors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000" dirty="0" smtClean="0"/>
              <a:t>Key holed </a:t>
            </a:r>
            <a:r>
              <a:rPr lang="en-US" altLang="en-US" sz="2000" dirty="0" smtClean="0"/>
              <a:t>starting </a:t>
            </a:r>
            <a:r>
              <a:rPr lang="en-US" altLang="en-US" sz="2000" dirty="0" smtClean="0"/>
              <a:t>fluid cans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000" dirty="0" smtClean="0"/>
              <a:t>Empty pseudoephedrine boxes and blister packs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000" dirty="0" smtClean="0"/>
              <a:t>Rubber gloves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000" dirty="0" smtClean="0"/>
              <a:t>Lithium battery remnants/packaging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en-US" altLang="en-US" sz="2000" dirty="0" smtClean="0"/>
          </a:p>
        </p:txBody>
      </p:sp>
      <p:pic>
        <p:nvPicPr>
          <p:cNvPr id="15364" name="Picture 4" descr="MVC-490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1000" y="1755595"/>
            <a:ext cx="4660900" cy="3495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47827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54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Other Lab Indicators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1"/>
            <a:ext cx="8229600" cy="3581399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800" dirty="0" smtClean="0"/>
              <a:t>Windows open on cold days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800" dirty="0" smtClean="0"/>
              <a:t>Unusual ventilation practices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800" dirty="0" smtClean="0"/>
              <a:t>Odors emanating from residence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800" dirty="0" smtClean="0"/>
              <a:t>Windows covered or blocked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800" dirty="0" smtClean="0"/>
              <a:t>People going outside to smoke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800" dirty="0" smtClean="0"/>
              <a:t>Video surveillance cameras outside the residence</a:t>
            </a:r>
          </a:p>
        </p:txBody>
      </p:sp>
    </p:spTree>
    <p:extLst>
      <p:ext uri="{BB962C8B-B14F-4D97-AF65-F5344CB8AC3E}">
        <p14:creationId xmlns:p14="http://schemas.microsoft.com/office/powerpoint/2010/main" val="41276952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474787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54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Awareness Level Responsibilities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0100" y="2286000"/>
            <a:ext cx="7543800" cy="36925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800" dirty="0" smtClean="0"/>
              <a:t>Identify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800" dirty="0" smtClean="0"/>
              <a:t>Evacuate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800" dirty="0" smtClean="0"/>
              <a:t>Protect yourself and others (DO NOT TOUCH ANYTHING) 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800" dirty="0" smtClean="0"/>
              <a:t>Call for proper assistance</a:t>
            </a:r>
          </a:p>
          <a:p>
            <a:pPr marL="0" indent="0" eaLnBrk="1" hangingPunct="1">
              <a:buNone/>
              <a:defRPr/>
            </a:pPr>
            <a:endParaRPr lang="en-US" altLang="en-US" sz="28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54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Meth Lab Investigations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400" i="1" dirty="0" smtClean="0"/>
              <a:t>Most labs discovered by: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altLang="en-US" sz="2400" dirty="0" smtClean="0"/>
          </a:p>
          <a:p>
            <a:pPr lvl="1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400" dirty="0" smtClean="0"/>
              <a:t>Investigative leads</a:t>
            </a:r>
          </a:p>
          <a:p>
            <a:pPr lvl="1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400" dirty="0" smtClean="0"/>
              <a:t>Crime stoppers tips</a:t>
            </a:r>
          </a:p>
          <a:p>
            <a:pPr lvl="1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400" dirty="0" smtClean="0"/>
              <a:t>Traffic stops</a:t>
            </a:r>
          </a:p>
          <a:p>
            <a:pPr lvl="1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400" dirty="0" smtClean="0"/>
              <a:t>Domestic disputes</a:t>
            </a:r>
          </a:p>
          <a:p>
            <a:pPr lvl="1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400" dirty="0" smtClean="0"/>
              <a:t>Probation personnel</a:t>
            </a:r>
          </a:p>
          <a:p>
            <a:pPr lvl="1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400" dirty="0" smtClean="0"/>
              <a:t>Fires</a:t>
            </a:r>
          </a:p>
          <a:p>
            <a:pPr lvl="1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400" dirty="0" smtClean="0"/>
              <a:t>Medical emergencies</a:t>
            </a:r>
          </a:p>
          <a:p>
            <a:pPr lvl="1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400" dirty="0" smtClean="0"/>
              <a:t>Pseudoephedrine sales log violations 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en-US" altLang="en-US" sz="24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4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4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4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34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4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4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34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4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4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34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4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4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34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34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4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Illinois Meth Labs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7620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1996 1</a:t>
            </a:r>
            <a:r>
              <a:rPr lang="en-US" baseline="30000" dirty="0" smtClean="0"/>
              <a:t>st</a:t>
            </a:r>
            <a:r>
              <a:rPr lang="en-US" dirty="0" smtClean="0"/>
              <a:t> Seizure</a:t>
            </a:r>
          </a:p>
          <a:p>
            <a:pPr marL="0" indent="0" algn="ctr">
              <a:buNone/>
            </a:pPr>
            <a:r>
              <a:rPr lang="en-US" dirty="0" smtClean="0"/>
              <a:t>Adams County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1920054"/>
              </p:ext>
            </p:extLst>
          </p:nvPr>
        </p:nvGraphicFramePr>
        <p:xfrm>
          <a:off x="990600" y="2819401"/>
          <a:ext cx="7391400" cy="3307079"/>
        </p:xfrm>
        <a:graphic>
          <a:graphicData uri="http://schemas.openxmlformats.org/drawingml/2006/table">
            <a:tbl>
              <a:tblPr bandRow="1">
                <a:tableStyleId>{AF606853-7671-496A-8E4F-DF71F8EC918B}</a:tableStyleId>
              </a:tblPr>
              <a:tblGrid>
                <a:gridCol w="18478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478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478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478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07282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dirty="0" smtClean="0"/>
                        <a:t>1997-24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dirty="0" smtClean="0"/>
                        <a:t>2002-668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dirty="0" smtClean="0"/>
                        <a:t>2007-446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dirty="0" smtClean="0"/>
                        <a:t>2012-785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1033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dirty="0" smtClean="0"/>
                        <a:t>1998-87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dirty="0" smtClean="0"/>
                        <a:t>2003-971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dirty="0" smtClean="0"/>
                        <a:t>2008-390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dirty="0" smtClean="0"/>
                        <a:t>2013-753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1033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dirty="0" smtClean="0"/>
                        <a:t>1999-246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dirty="0" smtClean="0"/>
                        <a:t>2004-962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dirty="0" smtClean="0"/>
                        <a:t>2009-448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dirty="0" smtClean="0"/>
                        <a:t>2014-760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1033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dirty="0" smtClean="0"/>
                        <a:t>2000-403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dirty="0" smtClean="0"/>
                        <a:t>2005-973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dirty="0" smtClean="0"/>
                        <a:t>2010-457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dirty="0" smtClean="0"/>
                        <a:t>2015-723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1033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dirty="0" smtClean="0"/>
                        <a:t>2001-666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dirty="0" smtClean="0"/>
                        <a:t>2006-786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dirty="0" smtClean="0"/>
                        <a:t>2011-573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dirty="0" smtClean="0"/>
                        <a:t>2016-559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5585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dirty="0" smtClean="0"/>
                        <a:t>2017-238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13727956"/>
                  </a:ext>
                </a:extLst>
              </a:tr>
              <a:tr h="626892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2018-137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2019 - 62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176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54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Meth lab Investigations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524000"/>
            <a:ext cx="4267200" cy="50292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altLang="en-US" u="sng" dirty="0" smtClean="0"/>
              <a:t>A meth lab certified officer is needed if you have:</a:t>
            </a:r>
            <a:endParaRPr lang="en-US" altLang="en-US" sz="2000" dirty="0" smtClean="0"/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000" dirty="0" smtClean="0"/>
              <a:t>Solutions/layered solutions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000" dirty="0" smtClean="0"/>
              <a:t>Gas generator(s)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000" dirty="0" smtClean="0"/>
              <a:t>Anhydrous containers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000" dirty="0" smtClean="0"/>
              <a:t>Lithium strips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000" dirty="0" smtClean="0">
                <a:solidFill>
                  <a:srgbClr val="FF0000"/>
                </a:solidFill>
              </a:rPr>
              <a:t>ANY</a:t>
            </a:r>
            <a:r>
              <a:rPr lang="en-US" altLang="en-US" sz="2000" dirty="0" smtClean="0"/>
              <a:t> INGREDIENT/APPARATUS YOU ARE </a:t>
            </a:r>
            <a:r>
              <a:rPr lang="en-US" altLang="en-US" sz="2000" i="1" dirty="0" smtClean="0"/>
              <a:t>UNSURE</a:t>
            </a:r>
            <a:r>
              <a:rPr lang="en-US" altLang="en-US" sz="2000" dirty="0" smtClean="0"/>
              <a:t> OF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000" dirty="0" smtClean="0">
                <a:solidFill>
                  <a:srgbClr val="FF0000"/>
                </a:solidFill>
              </a:rPr>
              <a:t>DON’T TRUST LABELS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0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Anything you think could be a clandestine lab production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altLang="en-US" sz="2000" dirty="0" smtClean="0">
              <a:solidFill>
                <a:srgbClr val="FF0000"/>
              </a:solidFill>
            </a:endParaRPr>
          </a:p>
          <a:p>
            <a:pPr eaLnBrk="1" hangingPunct="1">
              <a:defRPr/>
            </a:pPr>
            <a:endParaRPr lang="en-US" altLang="en-US" sz="2000" dirty="0" smtClean="0"/>
          </a:p>
          <a:p>
            <a:pPr eaLnBrk="1" hangingPunct="1">
              <a:defRPr/>
            </a:pPr>
            <a:endParaRPr lang="en-US" altLang="en-US" sz="2000" dirty="0" smtClean="0"/>
          </a:p>
          <a:p>
            <a:pPr eaLnBrk="1" hangingPunct="1">
              <a:defRPr/>
            </a:pPr>
            <a:endParaRPr lang="en-US" altLang="en-US" sz="1800" dirty="0" smtClean="0"/>
          </a:p>
          <a:p>
            <a:pPr eaLnBrk="1" hangingPunct="1">
              <a:defRPr/>
            </a:pPr>
            <a:endParaRPr lang="en-US" altLang="en-US" sz="1800" dirty="0" smtClean="0"/>
          </a:p>
          <a:p>
            <a:pPr eaLnBrk="1" hangingPunct="1">
              <a:defRPr/>
            </a:pPr>
            <a:endParaRPr lang="en-US" altLang="en-US" sz="1800" dirty="0" smtClean="0"/>
          </a:p>
        </p:txBody>
      </p:sp>
      <p:pic>
        <p:nvPicPr>
          <p:cNvPr id="45060" name="Picture 6" descr="liquid meth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9788" y="2209800"/>
            <a:ext cx="4037012" cy="3033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3211" t="23270" r="11009" b="41212"/>
          <a:stretch/>
        </p:blipFill>
        <p:spPr>
          <a:xfrm>
            <a:off x="1880875" y="2438400"/>
            <a:ext cx="5434325" cy="3810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Effects of Meth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16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627187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54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Short Term Effects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495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en-US" sz="2400" dirty="0" smtClean="0"/>
              <a:t>Euphoria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en-US" sz="2400" dirty="0" smtClean="0"/>
              <a:t>Hyper excitability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en-US" sz="2400" dirty="0" smtClean="0"/>
              <a:t>Extreme nervousness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en-US" sz="2400" dirty="0" smtClean="0"/>
              <a:t>Elevated pulse, blood pressure, body temperature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en-US" sz="2400" dirty="0" smtClean="0"/>
              <a:t>Sweating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en-US" sz="2400" dirty="0" smtClean="0"/>
              <a:t>Restlessness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en-US" sz="2400" dirty="0" smtClean="0"/>
              <a:t>Insomnia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en-US" sz="2400" dirty="0" smtClean="0"/>
              <a:t>Teeth grinding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en-US" sz="2400" dirty="0" smtClean="0"/>
              <a:t>Incessant talking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en-US" sz="2400" dirty="0" smtClean="0"/>
              <a:t>Hallucinations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en-US" sz="2400" dirty="0" smtClean="0"/>
              <a:t>Paranoia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en-US" sz="2400" dirty="0" smtClean="0"/>
              <a:t>Violence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US" altLang="en-US" sz="24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9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9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9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9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9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9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9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91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91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91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91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91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91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91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91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91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91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91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91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54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Meth Abuse </a:t>
            </a:r>
            <a:r>
              <a:rPr lang="en-US" altLang="en-US" sz="54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I</a:t>
            </a:r>
            <a:r>
              <a:rPr lang="en-US" altLang="en-US" sz="54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ndicators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057400"/>
            <a:ext cx="4030663" cy="315912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400" dirty="0" smtClean="0"/>
              <a:t>Weight loss</a:t>
            </a:r>
          </a:p>
          <a:p>
            <a:pPr eaLnBrk="1" hangingPunct="1">
              <a:defRPr/>
            </a:pPr>
            <a:r>
              <a:rPr lang="en-US" altLang="en-US" sz="2400" dirty="0" smtClean="0"/>
              <a:t>Sweating </a:t>
            </a:r>
          </a:p>
          <a:p>
            <a:pPr eaLnBrk="1" hangingPunct="1">
              <a:defRPr/>
            </a:pPr>
            <a:r>
              <a:rPr lang="en-US" altLang="en-US" sz="2400" dirty="0" smtClean="0"/>
              <a:t>Body odor</a:t>
            </a:r>
          </a:p>
          <a:p>
            <a:pPr eaLnBrk="1" hangingPunct="1">
              <a:defRPr/>
            </a:pPr>
            <a:r>
              <a:rPr lang="en-US" altLang="en-US" sz="2400" dirty="0" smtClean="0"/>
              <a:t>Dental problems</a:t>
            </a:r>
          </a:p>
          <a:p>
            <a:pPr eaLnBrk="1" hangingPunct="1">
              <a:defRPr/>
            </a:pPr>
            <a:r>
              <a:rPr lang="en-US" altLang="en-US" sz="2400" dirty="0" smtClean="0"/>
              <a:t>Hair loss</a:t>
            </a:r>
          </a:p>
          <a:p>
            <a:pPr eaLnBrk="1" hangingPunct="1">
              <a:defRPr/>
            </a:pPr>
            <a:r>
              <a:rPr lang="en-US" altLang="en-US" sz="2400" dirty="0" smtClean="0"/>
              <a:t>Extreme or unnatural paleness</a:t>
            </a:r>
          </a:p>
          <a:p>
            <a:pPr eaLnBrk="1" hangingPunct="1">
              <a:defRPr/>
            </a:pPr>
            <a:r>
              <a:rPr lang="en-US" altLang="en-US" sz="2400" dirty="0" smtClean="0"/>
              <a:t>Scabs/sores  “METH BUGS”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altLang="en-US" sz="2400" dirty="0" smtClean="0"/>
          </a:p>
        </p:txBody>
      </p:sp>
      <p:pic>
        <p:nvPicPr>
          <p:cNvPr id="50180" name="Picture 20" descr="Picture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03914" y="1756138"/>
            <a:ext cx="4306835" cy="3473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4" descr="10 years of meth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533400"/>
            <a:ext cx="7848600" cy="578444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2075"/>
            <a:ext cx="44958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dirty="0" smtClean="0"/>
              <a:t>BEFORE DRUGS</a:t>
            </a:r>
          </a:p>
        </p:txBody>
      </p:sp>
      <p:pic>
        <p:nvPicPr>
          <p:cNvPr id="104451" name="Picture 3" descr="pwood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838200"/>
            <a:ext cx="4211638" cy="5334000"/>
          </a:xfrm>
        </p:spPr>
      </p:pic>
      <p:pic>
        <p:nvPicPr>
          <p:cNvPr id="104452" name="Picture 4" descr="Beforemeth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" t="3690" r="6778" b="4013"/>
          <a:stretch/>
        </p:blipFill>
        <p:spPr>
          <a:xfrm>
            <a:off x="76200" y="817034"/>
            <a:ext cx="4191000" cy="53551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4724400" y="0"/>
            <a:ext cx="41910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9600">
              <a:latin typeface="Tahoma" panose="020B0604030504040204" pitchFamily="34" charset="0"/>
            </a:endParaRP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4745038" y="46037"/>
            <a:ext cx="4191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dirty="0">
                <a:ln>
                  <a:solidFill>
                    <a:schemeClr val="tx1"/>
                  </a:solidFill>
                </a:ln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AFTER DRUGS</a:t>
            </a:r>
          </a:p>
        </p:txBody>
      </p:sp>
      <p:sp>
        <p:nvSpPr>
          <p:cNvPr id="104455" name="Text Box 7"/>
          <p:cNvSpPr txBox="1">
            <a:spLocks noChangeArrowheads="1"/>
          </p:cNvSpPr>
          <p:nvPr/>
        </p:nvSpPr>
        <p:spPr bwMode="auto">
          <a:xfrm>
            <a:off x="952500" y="6096000"/>
            <a:ext cx="2438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dirty="0">
                <a:latin typeface="Tahoma" panose="020B0604030504040204" pitchFamily="34" charset="0"/>
              </a:rPr>
              <a:t>1998</a:t>
            </a:r>
          </a:p>
        </p:txBody>
      </p:sp>
      <p:sp>
        <p:nvSpPr>
          <p:cNvPr id="104456" name="Text Box 8"/>
          <p:cNvSpPr txBox="1">
            <a:spLocks noChangeArrowheads="1"/>
          </p:cNvSpPr>
          <p:nvPr/>
        </p:nvSpPr>
        <p:spPr bwMode="auto">
          <a:xfrm>
            <a:off x="4724400" y="6096000"/>
            <a:ext cx="4191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dirty="0">
                <a:latin typeface="Tahoma" panose="020B0604030504040204" pitchFamily="34" charset="0"/>
              </a:rPr>
              <a:t>2002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5" grpId="0"/>
      <p:bldP spid="10445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54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Dealing with Users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9600" cy="4114800"/>
          </a:xfrm>
        </p:spPr>
        <p:txBody>
          <a:bodyPr/>
          <a:lstStyle/>
          <a:p>
            <a:pPr marL="609600" indent="-609600" eaLnBrk="1" hangingPunct="1">
              <a:buFont typeface="Wingdings" panose="05000000000000000000" pitchFamily="2" charset="2"/>
              <a:buAutoNum type="arabicPeriod"/>
              <a:defRPr/>
            </a:pPr>
            <a:r>
              <a:rPr lang="en-US" altLang="en-US" sz="3600" dirty="0" smtClean="0"/>
              <a:t>Maintain a social distance. </a:t>
            </a:r>
          </a:p>
          <a:p>
            <a:pPr marL="609600" indent="-609600" eaLnBrk="1" hangingPunct="1">
              <a:buFont typeface="Wingdings" panose="05000000000000000000" pitchFamily="2" charset="2"/>
              <a:buAutoNum type="arabicPeriod"/>
              <a:defRPr/>
            </a:pPr>
            <a:r>
              <a:rPr lang="en-US" altLang="en-US" sz="3600" dirty="0" smtClean="0"/>
              <a:t>Lights-Don’t shine in their eyes</a:t>
            </a:r>
          </a:p>
          <a:p>
            <a:pPr marL="609600" indent="-609600" eaLnBrk="1" hangingPunct="1">
              <a:buFont typeface="Wingdings" panose="05000000000000000000" pitchFamily="2" charset="2"/>
              <a:buAutoNum type="arabicPeriod"/>
              <a:defRPr/>
            </a:pPr>
            <a:r>
              <a:rPr lang="en-US" altLang="en-US" sz="3600" dirty="0" smtClean="0"/>
              <a:t>Try to speak slowly</a:t>
            </a:r>
          </a:p>
          <a:p>
            <a:pPr marL="609600" indent="-609600" eaLnBrk="1" hangingPunct="1">
              <a:buFont typeface="Wingdings" panose="05000000000000000000" pitchFamily="2" charset="2"/>
              <a:buAutoNum type="arabicPeriod"/>
              <a:defRPr/>
            </a:pPr>
            <a:r>
              <a:rPr lang="en-US" altLang="en-US" sz="3600" dirty="0" smtClean="0"/>
              <a:t>Try to slow your movements</a:t>
            </a:r>
          </a:p>
          <a:p>
            <a:pPr marL="609600" indent="-609600" eaLnBrk="1" hangingPunct="1">
              <a:buFont typeface="Wingdings" panose="05000000000000000000" pitchFamily="2" charset="2"/>
              <a:buAutoNum type="arabicPeriod"/>
              <a:defRPr/>
            </a:pPr>
            <a:r>
              <a:rPr lang="en-US" altLang="en-US" sz="3600" dirty="0" smtClean="0"/>
              <a:t>Keep your hands visible</a:t>
            </a:r>
          </a:p>
          <a:p>
            <a:pPr marL="609600" indent="-609600" eaLnBrk="1" hangingPunct="1">
              <a:buFont typeface="Wingdings" panose="05000000000000000000" pitchFamily="2" charset="2"/>
              <a:buAutoNum type="arabicPeriod"/>
              <a:defRPr/>
            </a:pPr>
            <a:r>
              <a:rPr lang="en-US" altLang="en-US" sz="3600" dirty="0" smtClean="0"/>
              <a:t>Keep them talking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2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26274"/>
            <a:ext cx="8229600" cy="2438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54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Methamphetamine Precursor Control Act</a:t>
            </a:r>
            <a:r>
              <a:rPr lang="en-US" altLang="en-US" sz="5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en-US" sz="54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(MPCA)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895600"/>
            <a:ext cx="8229600" cy="27432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400" dirty="0" smtClean="0"/>
              <a:t>Took effect January 15, 2006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en-US" altLang="en-US" sz="2400" dirty="0" smtClean="0"/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400" dirty="0" smtClean="0"/>
              <a:t>What is a precursor?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400" dirty="0" smtClean="0"/>
              <a:t>	Anything containing the ingredient Ephedrine or Pseudoephedrine   </a:t>
            </a:r>
            <a:r>
              <a:rPr lang="en-US" altLang="en-US" dirty="0" smtClean="0"/>
              <a:t>				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0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0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0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0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0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0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54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MPCA </a:t>
            </a:r>
            <a:r>
              <a:rPr lang="en-US" altLang="en-US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continued</a:t>
            </a:r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057400"/>
            <a:ext cx="7696200" cy="31242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400" u="sng" dirty="0" smtClean="0"/>
              <a:t>What is required to purchase </a:t>
            </a:r>
            <a:r>
              <a:rPr lang="en-US" altLang="en-US" sz="2400" u="sng" dirty="0" smtClean="0"/>
              <a:t>Pseudoephedrine</a:t>
            </a:r>
            <a:r>
              <a:rPr lang="en-US" altLang="en-US" sz="2400" u="sng" dirty="0" smtClean="0"/>
              <a:t>: </a:t>
            </a:r>
            <a:endParaRPr lang="en-US" altLang="en-US" sz="2400" dirty="0" smtClean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altLang="en-US" dirty="0" smtClean="0"/>
              <a:t>		</a:t>
            </a:r>
            <a:r>
              <a:rPr lang="en-US" altLang="en-US" sz="2400" dirty="0" smtClean="0"/>
              <a:t>* Present a driver’s license or 		      	   	other government ID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altLang="en-US" sz="2400" dirty="0" smtClean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400" dirty="0" smtClean="0"/>
              <a:t>		* Customer must sign a 					</a:t>
            </a:r>
            <a:r>
              <a:rPr lang="en-US" altLang="en-US" sz="2400" dirty="0" smtClean="0"/>
              <a:t>pseudoephedrine </a:t>
            </a:r>
            <a:r>
              <a:rPr lang="en-US" altLang="en-US" sz="2400" dirty="0" smtClean="0"/>
              <a:t>sales log</a:t>
            </a:r>
            <a:endParaRPr lang="en-US" altLang="en-US" sz="2400" u="sng" dirty="0" smtClean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alt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6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6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6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 smtClean="0"/>
              <a:t>Meth Awareness Training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US" dirty="0" smtClean="0"/>
              <a:t>Practical Exercises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49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2770187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en-US" sz="20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Formation of </a:t>
            </a:r>
            <a:r>
              <a:rPr lang="en-US" altLang="en-US" sz="54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Illinois State Police </a:t>
            </a:r>
            <a:br>
              <a:rPr lang="en-US" altLang="en-US" sz="54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</a:br>
            <a:r>
              <a:rPr lang="en-US" altLang="en-US" sz="54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Meth Response Teams </a:t>
            </a:r>
            <a:r>
              <a:rPr lang="en-US" altLang="en-US" sz="18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(MRT)</a:t>
            </a:r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5023" y="3048000"/>
            <a:ext cx="8229600" cy="27019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3600" dirty="0" smtClean="0">
                <a:solidFill>
                  <a:srgbClr val="FF0000"/>
                </a:solidFill>
              </a:rPr>
              <a:t>February 2005</a:t>
            </a:r>
            <a:r>
              <a:rPr lang="en-US" altLang="en-US" sz="3600" dirty="0" smtClean="0"/>
              <a:t>: Illinois State Police announce the formation of 6 dedicated MRT’s.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en-US" altLang="en-US" sz="3600" dirty="0" smtClean="0"/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400" dirty="0" smtClean="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22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2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2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2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2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2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Exercise Goals: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6802" y="1676400"/>
            <a:ext cx="7210396" cy="4876800"/>
          </a:xfrm>
        </p:spPr>
        <p:txBody>
          <a:bodyPr>
            <a:noAutofit/>
          </a:bodyPr>
          <a:lstStyle/>
          <a:p>
            <a:r>
              <a:rPr lang="en-US" sz="2400" dirty="0"/>
              <a:t>Be able to visually identify materials commonly used in the clandestine manufacture of methamphetamine.</a:t>
            </a:r>
          </a:p>
          <a:p>
            <a:r>
              <a:rPr lang="en-US" sz="2400" dirty="0"/>
              <a:t>Be able to articulate </a:t>
            </a:r>
            <a:r>
              <a:rPr lang="en-US" sz="2400" dirty="0" smtClean="0"/>
              <a:t>what safety hazards exist based </a:t>
            </a:r>
            <a:r>
              <a:rPr lang="en-US" sz="2400" dirty="0"/>
              <a:t>upon your observations and experience.</a:t>
            </a:r>
          </a:p>
          <a:p>
            <a:r>
              <a:rPr lang="en-US" sz="2400" dirty="0"/>
              <a:t>Enhance </a:t>
            </a:r>
            <a:r>
              <a:rPr lang="en-US" sz="2400" dirty="0" smtClean="0"/>
              <a:t>safety </a:t>
            </a:r>
            <a:r>
              <a:rPr lang="en-US" sz="2400" dirty="0"/>
              <a:t>upon discovery of a clandestine drug laboratory or manufacturing materials.</a:t>
            </a:r>
          </a:p>
          <a:p>
            <a:r>
              <a:rPr lang="en-US" sz="2400" dirty="0"/>
              <a:t>Disseminate protocol for ISP MRT notification. </a:t>
            </a:r>
          </a:p>
        </p:txBody>
      </p:sp>
    </p:spTree>
    <p:extLst>
      <p:ext uri="{BB962C8B-B14F-4D97-AF65-F5344CB8AC3E}">
        <p14:creationId xmlns:p14="http://schemas.microsoft.com/office/powerpoint/2010/main" val="26991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2776"/>
            <a:ext cx="8229600" cy="1139825"/>
          </a:xfrm>
        </p:spPr>
        <p:txBody>
          <a:bodyPr/>
          <a:lstStyle/>
          <a:p>
            <a:r>
              <a:rPr lang="en-US" sz="5400" dirty="0" smtClean="0"/>
              <a:t>Pay Attention to Your Senses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514600"/>
            <a:ext cx="7924800" cy="2590800"/>
          </a:xfrm>
        </p:spPr>
        <p:txBody>
          <a:bodyPr/>
          <a:lstStyle/>
          <a:p>
            <a:r>
              <a:rPr lang="en-US" sz="4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Sight</a:t>
            </a:r>
          </a:p>
          <a:p>
            <a:r>
              <a:rPr lang="en-US" sz="4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Feel</a:t>
            </a:r>
          </a:p>
          <a:p>
            <a:r>
              <a:rPr lang="en-US" sz="40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Smell</a:t>
            </a:r>
            <a:endParaRPr lang="en-US" sz="40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r>
              <a:rPr lang="en-US" sz="4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Sound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72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Material Identification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1787525"/>
          </a:xfrm>
        </p:spPr>
        <p:txBody>
          <a:bodyPr>
            <a:normAutofit/>
          </a:bodyPr>
          <a:lstStyle/>
          <a:p>
            <a:r>
              <a:rPr lang="en-US" sz="2800" dirty="0"/>
              <a:t>Let’s identify the following items commonly found in the clandestine manufacture of methamphetamine:</a:t>
            </a:r>
          </a:p>
        </p:txBody>
      </p:sp>
    </p:spTree>
    <p:extLst>
      <p:ext uri="{BB962C8B-B14F-4D97-AF65-F5344CB8AC3E}">
        <p14:creationId xmlns:p14="http://schemas.microsoft.com/office/powerpoint/2010/main" val="281436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344" y="95250"/>
            <a:ext cx="8229600" cy="2514600"/>
          </a:xfrm>
        </p:spPr>
        <p:txBody>
          <a:bodyPr/>
          <a:lstStyle/>
          <a:p>
            <a:r>
              <a:rPr lang="en-US" sz="5400" dirty="0" smtClean="0"/>
              <a:t>PSEUDOEPHEDRINE HYDROCHLORIDE (PRECURSOR)</a:t>
            </a:r>
            <a:endParaRPr lang="en-US" sz="5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743200"/>
            <a:ext cx="6872288" cy="3304320"/>
          </a:xfrm>
        </p:spPr>
      </p:pic>
    </p:spTree>
    <p:extLst>
      <p:ext uri="{BB962C8B-B14F-4D97-AF65-F5344CB8AC3E}">
        <p14:creationId xmlns:p14="http://schemas.microsoft.com/office/powerpoint/2010/main" val="79218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931987"/>
          </a:xfrm>
        </p:spPr>
        <p:txBody>
          <a:bodyPr/>
          <a:lstStyle/>
          <a:p>
            <a:r>
              <a:rPr lang="en-US" sz="5400" dirty="0" smtClean="0"/>
              <a:t>SODIUM HYDROXIDE – LYE / CAUSTIC SODA</a:t>
            </a:r>
            <a:endParaRPr lang="en-US" sz="5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913" y="2609850"/>
            <a:ext cx="6134724" cy="3223915"/>
          </a:xfrm>
        </p:spPr>
      </p:pic>
    </p:spTree>
    <p:extLst>
      <p:ext uri="{BB962C8B-B14F-4D97-AF65-F5344CB8AC3E}">
        <p14:creationId xmlns:p14="http://schemas.microsoft.com/office/powerpoint/2010/main" val="39720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PLASTIC TUBING</a:t>
            </a:r>
            <a:endParaRPr lang="en-US" sz="5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475" y="2609851"/>
            <a:ext cx="5800725" cy="2699147"/>
          </a:xfrm>
        </p:spPr>
      </p:pic>
    </p:spTree>
    <p:extLst>
      <p:ext uri="{BB962C8B-B14F-4D97-AF65-F5344CB8AC3E}">
        <p14:creationId xmlns:p14="http://schemas.microsoft.com/office/powerpoint/2010/main" val="100439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COFFEE FILTERS</a:t>
            </a:r>
            <a:endParaRPr lang="en-US" sz="5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088" y="2609850"/>
            <a:ext cx="5877549" cy="2962275"/>
          </a:xfrm>
        </p:spPr>
      </p:pic>
    </p:spTree>
    <p:extLst>
      <p:ext uri="{BB962C8B-B14F-4D97-AF65-F5344CB8AC3E}">
        <p14:creationId xmlns:p14="http://schemas.microsoft.com/office/powerpoint/2010/main" val="258337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AMMONIUM NITRATE</a:t>
            </a:r>
            <a:endParaRPr lang="en-US" sz="5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79" y="2638277"/>
            <a:ext cx="3523059" cy="2642294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763" y="2637384"/>
            <a:ext cx="3525441" cy="2644081"/>
          </a:xfrm>
        </p:spPr>
      </p:pic>
    </p:spTree>
    <p:extLst>
      <p:ext uri="{BB962C8B-B14F-4D97-AF65-F5344CB8AC3E}">
        <p14:creationId xmlns:p14="http://schemas.microsoft.com/office/powerpoint/2010/main" val="218473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LITHIUM</a:t>
            </a:r>
            <a:r>
              <a:rPr lang="en-US" dirty="0" smtClean="0"/>
              <a:t> </a:t>
            </a:r>
            <a:r>
              <a:rPr lang="en-US" sz="5400" dirty="0" smtClean="0"/>
              <a:t>METAL</a:t>
            </a:r>
            <a:endParaRPr lang="en-US" sz="5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981200"/>
            <a:ext cx="5008166" cy="3756125"/>
          </a:xfrm>
        </p:spPr>
      </p:pic>
    </p:spTree>
    <p:extLst>
      <p:ext uri="{BB962C8B-B14F-4D97-AF65-F5344CB8AC3E}">
        <p14:creationId xmlns:p14="http://schemas.microsoft.com/office/powerpoint/2010/main" val="229533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550987"/>
          </a:xfrm>
        </p:spPr>
        <p:txBody>
          <a:bodyPr/>
          <a:lstStyle/>
          <a:p>
            <a:r>
              <a:rPr lang="en-US" sz="5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PLIERS / WIRE CUTTERS</a:t>
            </a:r>
            <a:endParaRPr lang="en-US" sz="5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9"/>
          <a:stretch/>
        </p:blipFill>
        <p:spPr>
          <a:xfrm>
            <a:off x="1288717" y="2438400"/>
            <a:ext cx="6566565" cy="3429000"/>
          </a:xfrm>
        </p:spPr>
      </p:pic>
    </p:spTree>
    <p:extLst>
      <p:ext uri="{BB962C8B-B14F-4D97-AF65-F5344CB8AC3E}">
        <p14:creationId xmlns:p14="http://schemas.microsoft.com/office/powerpoint/2010/main" val="15111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en-US" altLang="en-US" sz="54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Meth Response Teams</a:t>
            </a:r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759325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altLang="en-US" sz="2400" u="sng" dirty="0" smtClean="0"/>
              <a:t>Formation of Meth Teams allow:</a:t>
            </a:r>
          </a:p>
          <a:p>
            <a:pPr eaLnBrk="1" hangingPunct="1">
              <a:buFontTx/>
              <a:buChar char="•"/>
              <a:defRPr/>
            </a:pPr>
            <a:endParaRPr lang="en-US" altLang="en-US" sz="2400" dirty="0" smtClean="0"/>
          </a:p>
          <a:p>
            <a:pPr eaLnBrk="1" hangingPunct="1">
              <a:buFontTx/>
              <a:buChar char="•"/>
              <a:defRPr/>
            </a:pPr>
            <a:r>
              <a:rPr lang="en-US" altLang="en-US" sz="2400" dirty="0" smtClean="0"/>
              <a:t>Increased response coverage throughout the state </a:t>
            </a:r>
          </a:p>
          <a:p>
            <a:pPr eaLnBrk="1" hangingPunct="1">
              <a:buFontTx/>
              <a:buChar char="•"/>
              <a:defRPr/>
            </a:pPr>
            <a:endParaRPr lang="en-US" altLang="en-US" sz="2400" dirty="0" smtClean="0"/>
          </a:p>
          <a:p>
            <a:pPr eaLnBrk="1" hangingPunct="1">
              <a:buFontTx/>
              <a:buChar char="•"/>
              <a:defRPr/>
            </a:pPr>
            <a:r>
              <a:rPr lang="en-US" altLang="en-US" sz="2400" dirty="0" smtClean="0"/>
              <a:t>Alleviates Metropolitan Enforcement Group (MEG) and drug task forces</a:t>
            </a:r>
          </a:p>
          <a:p>
            <a:pPr eaLnBrk="1" hangingPunct="1">
              <a:buFontTx/>
              <a:buChar char="•"/>
              <a:defRPr/>
            </a:pPr>
            <a:endParaRPr lang="en-US" altLang="en-US" sz="2400" dirty="0" smtClean="0"/>
          </a:p>
          <a:p>
            <a:pPr eaLnBrk="1" hangingPunct="1">
              <a:buFontTx/>
              <a:buChar char="•"/>
              <a:defRPr/>
            </a:pPr>
            <a:r>
              <a:rPr lang="en-US" altLang="en-US" sz="2400" dirty="0" smtClean="0"/>
              <a:t>Increased number of meth labs seized and meth related arrests</a:t>
            </a:r>
            <a:r>
              <a:rPr lang="en-US" altLang="en-US" sz="2400" b="1" dirty="0" smtClean="0"/>
              <a:t> 	 					</a:t>
            </a:r>
            <a:r>
              <a:rPr lang="en-US" altLang="en-US" sz="2400" dirty="0" smtClean="0"/>
              <a:t>						</a:t>
            </a:r>
          </a:p>
          <a:p>
            <a:pPr eaLnBrk="1" hangingPunct="1">
              <a:defRPr/>
            </a:pPr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3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3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3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>
                <a:latin typeface="+mn-lt"/>
              </a:rPr>
              <a:t>METHANOL</a:t>
            </a:r>
            <a:endParaRPr lang="en-US" sz="5400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663" y="2609850"/>
            <a:ext cx="4857750" cy="3176588"/>
          </a:xfrm>
        </p:spPr>
      </p:pic>
    </p:spTree>
    <p:extLst>
      <p:ext uri="{BB962C8B-B14F-4D97-AF65-F5344CB8AC3E}">
        <p14:creationId xmlns:p14="http://schemas.microsoft.com/office/powerpoint/2010/main" val="185727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8263"/>
            <a:ext cx="8229600" cy="2541587"/>
          </a:xfrm>
        </p:spPr>
        <p:txBody>
          <a:bodyPr/>
          <a:lstStyle/>
          <a:p>
            <a:r>
              <a:rPr lang="en-US" sz="5400" dirty="0" smtClean="0">
                <a:latin typeface="+mn-lt"/>
              </a:rPr>
              <a:t>LIGHT HYDROTREATED DISTILLATE  (FUEL SOLVENT)</a:t>
            </a:r>
            <a:endParaRPr lang="en-US" sz="5400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50" y="2609850"/>
            <a:ext cx="4714875" cy="3213200"/>
          </a:xfrm>
        </p:spPr>
      </p:pic>
    </p:spTree>
    <p:extLst>
      <p:ext uri="{BB962C8B-B14F-4D97-AF65-F5344CB8AC3E}">
        <p14:creationId xmlns:p14="http://schemas.microsoft.com/office/powerpoint/2010/main" val="270422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HYDROGEN PEROXIDE</a:t>
            </a:r>
            <a:endParaRPr lang="en-US" sz="5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6" r="21781"/>
          <a:stretch/>
        </p:blipFill>
        <p:spPr>
          <a:xfrm>
            <a:off x="2667000" y="2209800"/>
            <a:ext cx="3581400" cy="4284888"/>
          </a:xfrm>
        </p:spPr>
      </p:pic>
    </p:spTree>
    <p:extLst>
      <p:ext uri="{BB962C8B-B14F-4D97-AF65-F5344CB8AC3E}">
        <p14:creationId xmlns:p14="http://schemas.microsoft.com/office/powerpoint/2010/main" val="102865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RUBBER GLOVES</a:t>
            </a:r>
            <a:endParaRPr lang="en-US" sz="5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9" t="14107" r="10481"/>
          <a:stretch/>
        </p:blipFill>
        <p:spPr>
          <a:xfrm>
            <a:off x="2209800" y="2455135"/>
            <a:ext cx="4191000" cy="3260759"/>
          </a:xfrm>
        </p:spPr>
      </p:pic>
    </p:spTree>
    <p:extLst>
      <p:ext uri="{BB962C8B-B14F-4D97-AF65-F5344CB8AC3E}">
        <p14:creationId xmlns:p14="http://schemas.microsoft.com/office/powerpoint/2010/main" val="360636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150" y="76200"/>
            <a:ext cx="8229600" cy="2617787"/>
          </a:xfrm>
        </p:spPr>
        <p:txBody>
          <a:bodyPr/>
          <a:lstStyle/>
          <a:p>
            <a:r>
              <a:rPr lang="en-US" dirty="0" smtClean="0"/>
              <a:t>COMMON CONFIGURATIONS OF HYDROGEN CHLORIDE (HCL) ACID GAS GENERATORS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9" t="7765" r="5569" b="18835"/>
          <a:stretch/>
        </p:blipFill>
        <p:spPr>
          <a:xfrm>
            <a:off x="2438400" y="2819400"/>
            <a:ext cx="4229100" cy="2971800"/>
          </a:xfrm>
        </p:spPr>
      </p:pic>
    </p:spTree>
    <p:extLst>
      <p:ext uri="{BB962C8B-B14F-4D97-AF65-F5344CB8AC3E}">
        <p14:creationId xmlns:p14="http://schemas.microsoft.com/office/powerpoint/2010/main" val="260571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>
                <a:latin typeface="+mn-lt"/>
              </a:rPr>
              <a:t>SULFURIC ACID</a:t>
            </a:r>
            <a:endParaRPr lang="en-US" sz="5400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3" r="19209"/>
          <a:stretch/>
        </p:blipFill>
        <p:spPr>
          <a:xfrm>
            <a:off x="3124199" y="1981200"/>
            <a:ext cx="2895601" cy="4128089"/>
          </a:xfrm>
        </p:spPr>
      </p:pic>
    </p:spTree>
    <p:extLst>
      <p:ext uri="{BB962C8B-B14F-4D97-AF65-F5344CB8AC3E}">
        <p14:creationId xmlns:p14="http://schemas.microsoft.com/office/powerpoint/2010/main" val="137880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779587"/>
          </a:xfrm>
        </p:spPr>
        <p:txBody>
          <a:bodyPr/>
          <a:lstStyle/>
          <a:p>
            <a:r>
              <a:rPr lang="en-US" sz="5400" dirty="0" smtClean="0">
                <a:latin typeface="+mn-lt"/>
              </a:rPr>
              <a:t>SODIUM CHLORIDE (SALT)</a:t>
            </a:r>
            <a:endParaRPr lang="en-US" sz="5400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5" r="25820" b="9514"/>
          <a:stretch/>
        </p:blipFill>
        <p:spPr>
          <a:xfrm>
            <a:off x="1219200" y="2400303"/>
            <a:ext cx="2209800" cy="3649304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457994"/>
            <a:ext cx="4287564" cy="3533923"/>
          </a:xfrm>
        </p:spPr>
      </p:pic>
    </p:spTree>
    <p:extLst>
      <p:ext uri="{BB962C8B-B14F-4D97-AF65-F5344CB8AC3E}">
        <p14:creationId xmlns:p14="http://schemas.microsoft.com/office/powerpoint/2010/main" val="149430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895600"/>
            <a:ext cx="7886700" cy="981075"/>
          </a:xfrm>
        </p:spPr>
        <p:txBody>
          <a:bodyPr>
            <a:noAutofit/>
          </a:bodyPr>
          <a:lstStyle/>
          <a:p>
            <a:pPr algn="ctr"/>
            <a:r>
              <a:rPr lang="en-US" sz="7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52038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>
                <a:latin typeface="+mn-lt"/>
              </a:rPr>
              <a:t>MURIATIC ACID</a:t>
            </a:r>
            <a:endParaRPr lang="en-US" sz="5400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3" r="31156"/>
          <a:stretch/>
        </p:blipFill>
        <p:spPr>
          <a:xfrm>
            <a:off x="2514600" y="1676400"/>
            <a:ext cx="3962400" cy="4690342"/>
          </a:xfrm>
        </p:spPr>
      </p:pic>
    </p:spTree>
    <p:extLst>
      <p:ext uri="{BB962C8B-B14F-4D97-AF65-F5344CB8AC3E}">
        <p14:creationId xmlns:p14="http://schemas.microsoft.com/office/powerpoint/2010/main" val="342426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ALUMINUM FOIL</a:t>
            </a:r>
            <a:endParaRPr lang="en-US" sz="5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512" y="2362200"/>
            <a:ext cx="5214938" cy="3095625"/>
          </a:xfrm>
        </p:spPr>
      </p:pic>
    </p:spTree>
    <p:extLst>
      <p:ext uri="{BB962C8B-B14F-4D97-AF65-F5344CB8AC3E}">
        <p14:creationId xmlns:p14="http://schemas.microsoft.com/office/powerpoint/2010/main" val="419701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54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Predominant Lab Types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399"/>
            <a:ext cx="8229600" cy="3124201"/>
          </a:xfrm>
        </p:spPr>
        <p:txBody>
          <a:bodyPr/>
          <a:lstStyle/>
          <a:p>
            <a:pPr eaLnBrk="1" hangingPunct="1">
              <a:defRPr/>
            </a:pPr>
            <a:endParaRPr lang="en-US" altLang="en-US" dirty="0" smtClean="0"/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400" dirty="0" smtClean="0"/>
              <a:t>Birch Reduction Method (Anhydrous Ammonia)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en-US" altLang="en-US" sz="2400" dirty="0" smtClean="0"/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400" dirty="0" smtClean="0"/>
              <a:t>Red Phosphorus Method (Red P)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en-US" altLang="en-US" sz="2400" dirty="0" smtClean="0"/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400" dirty="0" smtClean="0">
                <a:solidFill>
                  <a:srgbClr val="FF0000"/>
                </a:solidFill>
              </a:rPr>
              <a:t>One-Pot Method (Shake-n-Bake)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LET’S PRACTICE!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609600" y="2209800"/>
            <a:ext cx="7210396" cy="2895600"/>
          </a:xfrm>
        </p:spPr>
        <p:txBody>
          <a:bodyPr>
            <a:noAutofit/>
          </a:bodyPr>
          <a:lstStyle/>
          <a:p>
            <a:r>
              <a:rPr lang="en-US" sz="2400" dirty="0"/>
              <a:t>What do you observe in the following slides?</a:t>
            </a:r>
          </a:p>
          <a:p>
            <a:r>
              <a:rPr lang="en-US" sz="2400" dirty="0"/>
              <a:t>What can you articulate based upon your training and experience?</a:t>
            </a:r>
          </a:p>
          <a:p>
            <a:r>
              <a:rPr lang="en-US" sz="2400" dirty="0" smtClean="0"/>
              <a:t>Are </a:t>
            </a:r>
            <a:r>
              <a:rPr lang="en-US" sz="2400" dirty="0"/>
              <a:t>there health and safety hazards to consider?</a:t>
            </a:r>
          </a:p>
          <a:p>
            <a:r>
              <a:rPr lang="en-US" sz="2400" dirty="0"/>
              <a:t>What would you do?  </a:t>
            </a:r>
          </a:p>
        </p:txBody>
      </p:sp>
    </p:spTree>
    <p:extLst>
      <p:ext uri="{BB962C8B-B14F-4D97-AF65-F5344CB8AC3E}">
        <p14:creationId xmlns:p14="http://schemas.microsoft.com/office/powerpoint/2010/main" val="223245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First, an easy one…</a:t>
            </a:r>
            <a:endParaRPr lang="en-US" sz="5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5" y="1828800"/>
            <a:ext cx="8948290" cy="3795713"/>
          </a:xfrm>
        </p:spPr>
      </p:pic>
    </p:spTree>
    <p:extLst>
      <p:ext uri="{BB962C8B-B14F-4D97-AF65-F5344CB8AC3E}">
        <p14:creationId xmlns:p14="http://schemas.microsoft.com/office/powerpoint/2010/main" val="39983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>
                <a:latin typeface="+mn-lt"/>
              </a:rPr>
              <a:t>But what about this?</a:t>
            </a:r>
            <a:endParaRPr lang="en-US" sz="5400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4" y="1828800"/>
            <a:ext cx="8949932" cy="4339342"/>
          </a:xfrm>
        </p:spPr>
      </p:pic>
    </p:spTree>
    <p:extLst>
      <p:ext uri="{BB962C8B-B14F-4D97-AF65-F5344CB8AC3E}">
        <p14:creationId xmlns:p14="http://schemas.microsoft.com/office/powerpoint/2010/main" val="40922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>
                <a:latin typeface="+mn-lt"/>
              </a:rPr>
              <a:t>Or this?</a:t>
            </a:r>
            <a:endParaRPr lang="en-US" sz="5400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2" y="1752600"/>
            <a:ext cx="8867775" cy="4609836"/>
          </a:xfrm>
        </p:spPr>
      </p:pic>
    </p:spTree>
    <p:extLst>
      <p:ext uri="{BB962C8B-B14F-4D97-AF65-F5344CB8AC3E}">
        <p14:creationId xmlns:p14="http://schemas.microsoft.com/office/powerpoint/2010/main" val="77468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855787"/>
          </a:xfrm>
        </p:spPr>
        <p:txBody>
          <a:bodyPr/>
          <a:lstStyle/>
          <a:p>
            <a:r>
              <a:rPr lang="en-US" sz="5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Consider these two items…</a:t>
            </a:r>
            <a:endParaRPr lang="en-US" sz="5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6000"/>
            <a:ext cx="8330237" cy="3938108"/>
          </a:xfrm>
        </p:spPr>
      </p:pic>
    </p:spTree>
    <p:extLst>
      <p:ext uri="{BB962C8B-B14F-4D97-AF65-F5344CB8AC3E}">
        <p14:creationId xmlns:p14="http://schemas.microsoft.com/office/powerpoint/2010/main" val="379133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931987"/>
          </a:xfrm>
        </p:spPr>
        <p:txBody>
          <a:bodyPr/>
          <a:lstStyle/>
          <a:p>
            <a:r>
              <a:rPr lang="en-US" sz="5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 these three innocuous items</a:t>
            </a:r>
            <a:endParaRPr lang="en-US" sz="5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91" y="2438400"/>
            <a:ext cx="8254037" cy="4129758"/>
          </a:xfrm>
        </p:spPr>
      </p:pic>
    </p:spTree>
    <p:extLst>
      <p:ext uri="{BB962C8B-B14F-4D97-AF65-F5344CB8AC3E}">
        <p14:creationId xmlns:p14="http://schemas.microsoft.com/office/powerpoint/2010/main" val="149043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855787"/>
          </a:xfrm>
        </p:spPr>
        <p:txBody>
          <a:bodyPr/>
          <a:lstStyle/>
          <a:p>
            <a:r>
              <a:rPr lang="en-US" sz="5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if you see this? Are there any hazards?</a:t>
            </a:r>
            <a:endParaRPr lang="en-US" sz="5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530078"/>
            <a:ext cx="4267201" cy="320040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42"/>
          <a:stretch/>
        </p:blipFill>
        <p:spPr>
          <a:xfrm>
            <a:off x="4572000" y="2530078"/>
            <a:ext cx="4419600" cy="3200400"/>
          </a:xfrm>
        </p:spPr>
      </p:pic>
    </p:spTree>
    <p:extLst>
      <p:ext uri="{BB962C8B-B14F-4D97-AF65-F5344CB8AC3E}">
        <p14:creationId xmlns:p14="http://schemas.microsoft.com/office/powerpoint/2010/main" val="247503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627187"/>
          </a:xfrm>
        </p:spPr>
        <p:txBody>
          <a:bodyPr/>
          <a:lstStyle/>
          <a:p>
            <a:r>
              <a:rPr lang="en-US" sz="5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about these three?</a:t>
            </a:r>
            <a:endParaRPr lang="en-US" sz="5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514600"/>
            <a:ext cx="8077199" cy="3761094"/>
          </a:xfrm>
        </p:spPr>
      </p:pic>
    </p:spTree>
    <p:extLst>
      <p:ext uri="{BB962C8B-B14F-4D97-AF65-F5344CB8AC3E}">
        <p14:creationId xmlns:p14="http://schemas.microsoft.com/office/powerpoint/2010/main" val="328921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 recognize these two…</a:t>
            </a:r>
            <a:endParaRPr lang="en-US" sz="5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" y="1938419"/>
            <a:ext cx="4491038" cy="336827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12293"/>
            <a:ext cx="4491037" cy="3368278"/>
          </a:xfrm>
        </p:spPr>
      </p:pic>
    </p:spTree>
    <p:extLst>
      <p:ext uri="{BB962C8B-B14F-4D97-AF65-F5344CB8AC3E}">
        <p14:creationId xmlns:p14="http://schemas.microsoft.com/office/powerpoint/2010/main" val="20236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779587"/>
          </a:xfrm>
        </p:spPr>
        <p:txBody>
          <a:bodyPr/>
          <a:lstStyle/>
          <a:p>
            <a:r>
              <a:rPr lang="en-US" sz="5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But what about these two?</a:t>
            </a:r>
            <a:endParaRPr lang="en-US" sz="5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0" y="2609851"/>
            <a:ext cx="5772150" cy="3095327"/>
          </a:xfrm>
        </p:spPr>
      </p:pic>
    </p:spTree>
    <p:extLst>
      <p:ext uri="{BB962C8B-B14F-4D97-AF65-F5344CB8AC3E}">
        <p14:creationId xmlns:p14="http://schemas.microsoft.com/office/powerpoint/2010/main" val="92961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PSE to Meth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Addition of Lithium Metal and Ammonia Gas to PSE </a:t>
            </a:r>
          </a:p>
          <a:p>
            <a:endParaRPr lang="en-US" dirty="0"/>
          </a:p>
          <a:p>
            <a:r>
              <a:rPr lang="en-US" dirty="0" smtClean="0"/>
              <a:t>Removes Oxygen atom from molecular structure</a:t>
            </a:r>
          </a:p>
          <a:p>
            <a:endParaRPr lang="en-US" dirty="0"/>
          </a:p>
          <a:p>
            <a:r>
              <a:rPr lang="en-US" dirty="0" smtClean="0"/>
              <a:t>Result = Methamphetamine</a:t>
            </a:r>
            <a:endParaRPr lang="en-US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450" t="-16083" r="-30434" b="-11834"/>
          <a:stretch/>
        </p:blipFill>
        <p:spPr>
          <a:xfrm>
            <a:off x="-1752600" y="685800"/>
            <a:ext cx="12192000" cy="5638800"/>
          </a:xfrm>
        </p:spPr>
      </p:pic>
    </p:spTree>
    <p:extLst>
      <p:ext uri="{BB962C8B-B14F-4D97-AF65-F5344CB8AC3E}">
        <p14:creationId xmlns:p14="http://schemas.microsoft.com/office/powerpoint/2010/main" val="8900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Another easy one…</a:t>
            </a:r>
            <a:endParaRPr lang="en-US" sz="5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28" y="2625576"/>
            <a:ext cx="4220832" cy="3165624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638277"/>
            <a:ext cx="4267200" cy="3152923"/>
          </a:xfrm>
        </p:spPr>
      </p:pic>
    </p:spTree>
    <p:extLst>
      <p:ext uri="{BB962C8B-B14F-4D97-AF65-F5344CB8AC3E}">
        <p14:creationId xmlns:p14="http://schemas.microsoft.com/office/powerpoint/2010/main" val="136193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185" y="76200"/>
            <a:ext cx="8229600" cy="2359571"/>
          </a:xfrm>
        </p:spPr>
        <p:txBody>
          <a:bodyPr/>
          <a:lstStyle/>
          <a:p>
            <a:r>
              <a:rPr lang="en-US" sz="5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Safety Concerns?</a:t>
            </a:r>
            <a:endParaRPr lang="en-US" sz="5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971800"/>
            <a:ext cx="3899098" cy="292432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6" t="5363" b="11561"/>
          <a:stretch/>
        </p:blipFill>
        <p:spPr>
          <a:xfrm>
            <a:off x="4343400" y="2743200"/>
            <a:ext cx="4495720" cy="3581400"/>
          </a:xfrm>
        </p:spPr>
      </p:pic>
    </p:spTree>
    <p:extLst>
      <p:ext uri="{BB962C8B-B14F-4D97-AF65-F5344CB8AC3E}">
        <p14:creationId xmlns:p14="http://schemas.microsoft.com/office/powerpoint/2010/main" val="367025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about now?</a:t>
            </a:r>
            <a:endParaRPr lang="en-US" sz="5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516387"/>
            <a:ext cx="3962400" cy="29718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514600"/>
            <a:ext cx="4114800" cy="2973587"/>
          </a:xfrm>
        </p:spPr>
      </p:pic>
    </p:spTree>
    <p:extLst>
      <p:ext uri="{BB962C8B-B14F-4D97-AF65-F5344CB8AC3E}">
        <p14:creationId xmlns:p14="http://schemas.microsoft.com/office/powerpoint/2010/main" val="758844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 now?</a:t>
            </a:r>
            <a:endParaRPr lang="en-US" sz="5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310395"/>
            <a:ext cx="3891162" cy="2918371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8" t="20882" r="6032" b="3420"/>
          <a:stretch/>
        </p:blipFill>
        <p:spPr>
          <a:xfrm>
            <a:off x="4266344" y="2133600"/>
            <a:ext cx="4851530" cy="3271962"/>
          </a:xfrm>
        </p:spPr>
      </p:pic>
    </p:spTree>
    <p:extLst>
      <p:ext uri="{BB962C8B-B14F-4D97-AF65-F5344CB8AC3E}">
        <p14:creationId xmlns:p14="http://schemas.microsoft.com/office/powerpoint/2010/main" val="165238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855787"/>
          </a:xfrm>
        </p:spPr>
        <p:txBody>
          <a:bodyPr/>
          <a:lstStyle/>
          <a:p>
            <a:r>
              <a:rPr lang="en-US" sz="5400" dirty="0" smtClean="0">
                <a:latin typeface="+mn-lt"/>
              </a:rPr>
              <a:t>How many of you have seen this?</a:t>
            </a:r>
            <a:endParaRPr lang="en-US" sz="5400" dirty="0">
              <a:latin typeface="+mn-lt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4" y="2209800"/>
            <a:ext cx="8939651" cy="4343400"/>
          </a:xfrm>
        </p:spPr>
      </p:pic>
    </p:spTree>
    <p:extLst>
      <p:ext uri="{BB962C8B-B14F-4D97-AF65-F5344CB8AC3E}">
        <p14:creationId xmlns:p14="http://schemas.microsoft.com/office/powerpoint/2010/main" val="244043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057399"/>
          </a:xfrm>
        </p:spPr>
        <p:txBody>
          <a:bodyPr/>
          <a:lstStyle/>
          <a:p>
            <a:r>
              <a:rPr lang="en-US" dirty="0" smtClean="0"/>
              <a:t>Reporting a suspected clandestine methamphetamine laboratory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4419600"/>
          </a:xfrm>
        </p:spPr>
        <p:txBody>
          <a:bodyPr/>
          <a:lstStyle/>
          <a:p>
            <a:r>
              <a:rPr lang="en-US" dirty="0" smtClean="0"/>
              <a:t>Contact Illinois State Police District Headquarters in your area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Zone </a:t>
            </a:r>
            <a:r>
              <a:rPr lang="en-US" dirty="0" smtClean="0"/>
              <a:t>4 / Peoria </a:t>
            </a:r>
            <a:r>
              <a:rPr lang="en-US" dirty="0" smtClean="0"/>
              <a:t>MRT (Fulton, Knox, Marshall, Peoria, Stark, Tazewell, Woodford) (during business </a:t>
            </a:r>
            <a:r>
              <a:rPr lang="en-US" dirty="0" smtClean="0"/>
              <a:t>hours)</a:t>
            </a:r>
            <a:endParaRPr lang="en-US" dirty="0"/>
          </a:p>
          <a:p>
            <a:pPr lvl="1"/>
            <a:r>
              <a:rPr lang="en-US" dirty="0" smtClean="0"/>
              <a:t>TX:  (309) 693-5015</a:t>
            </a:r>
          </a:p>
          <a:p>
            <a:pPr marL="914400" lvl="2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11853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 smtClean="0"/>
              <a:t>Birch Reduction Method / Anhydrous 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11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474787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54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Anhydrous Lab</a:t>
            </a:r>
            <a:br>
              <a:rPr lang="en-US" altLang="en-US" sz="54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</a:br>
            <a:r>
              <a:rPr lang="en-US" altLang="en-US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Ingredients: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905000"/>
            <a:ext cx="4343400" cy="4871496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000" dirty="0" smtClean="0"/>
              <a:t>Ephedrine/Pseudoephedrine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000" dirty="0" smtClean="0"/>
              <a:t>Anhydrous Ammonia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000" dirty="0" smtClean="0"/>
              <a:t>Lye – Sodium Hydroxide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000" dirty="0" smtClean="0"/>
              <a:t>Lithium strips (batteries)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000" dirty="0" smtClean="0"/>
              <a:t>Ether (starting Fluid)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000" dirty="0" smtClean="0"/>
              <a:t>Methanol (</a:t>
            </a:r>
            <a:r>
              <a:rPr lang="en-US" altLang="en-US" sz="2000" dirty="0" err="1" smtClean="0"/>
              <a:t>Heet</a:t>
            </a:r>
            <a:r>
              <a:rPr lang="en-US" altLang="en-US" sz="2000" dirty="0" smtClean="0"/>
              <a:t>)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000" dirty="0" smtClean="0"/>
              <a:t>Camp Fuel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000" dirty="0" smtClean="0"/>
              <a:t>Toluene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000" dirty="0" smtClean="0"/>
              <a:t>Acetone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000" dirty="0" smtClean="0"/>
              <a:t>Sulfuric Acid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000" dirty="0" smtClean="0"/>
              <a:t>Muriatic Acid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000" dirty="0" smtClean="0"/>
              <a:t>Salt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000" dirty="0" smtClean="0"/>
              <a:t>Aluminum Foil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altLang="en-US" sz="2000" dirty="0" smtClean="0"/>
          </a:p>
          <a:p>
            <a:pPr eaLnBrk="1" hangingPunct="1">
              <a:defRPr/>
            </a:pPr>
            <a:endParaRPr lang="en-US" altLang="en-US" sz="18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159" y="2743202"/>
            <a:ext cx="1096963" cy="1066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8123" y="2743201"/>
            <a:ext cx="1066800" cy="1066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1453" y="1660334"/>
            <a:ext cx="2260987" cy="16546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4922" y="3314971"/>
            <a:ext cx="2260987" cy="15176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3823" y="3791222"/>
            <a:ext cx="1181098" cy="11810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0272" y="3760742"/>
            <a:ext cx="1062854" cy="16383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8390" y="4823370"/>
            <a:ext cx="2274049" cy="15077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86297" y="1869287"/>
            <a:ext cx="1148624" cy="88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23126" y="4944017"/>
            <a:ext cx="1111795" cy="8106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/>
          <a:srcRect l="25299"/>
          <a:stretch/>
        </p:blipFill>
        <p:spPr>
          <a:xfrm>
            <a:off x="5423126" y="5754701"/>
            <a:ext cx="1105264" cy="8344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95656" y="5380048"/>
            <a:ext cx="650198" cy="1101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/>
          <a:srcRect b="49697"/>
          <a:stretch/>
        </p:blipFill>
        <p:spPr>
          <a:xfrm>
            <a:off x="6521859" y="6198018"/>
            <a:ext cx="2289698" cy="57847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/>
    </p:bldLst>
  </p:timing>
</p:sld>
</file>

<file path=ppt/theme/theme1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4003</TotalTime>
  <Words>1103</Words>
  <Application>Microsoft Office PowerPoint</Application>
  <PresentationFormat>On-screen Show (4:3)</PresentationFormat>
  <Paragraphs>319</Paragraphs>
  <Slides>75</Slides>
  <Notes>5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6" baseType="lpstr">
      <vt:lpstr>Globe</vt:lpstr>
      <vt:lpstr>PowerPoint Presentation</vt:lpstr>
      <vt:lpstr>History of Meth</vt:lpstr>
      <vt:lpstr>Illinois Meth Labs</vt:lpstr>
      <vt:lpstr>Formation of Illinois State Police  Meth Response Teams (MRT)</vt:lpstr>
      <vt:lpstr>Meth Response Teams</vt:lpstr>
      <vt:lpstr>Predominant Lab Types</vt:lpstr>
      <vt:lpstr>PSE to Meth</vt:lpstr>
      <vt:lpstr>Birch Reduction Method / Anhydrous Lab</vt:lpstr>
      <vt:lpstr>Anhydrous Lab  Ingredients:</vt:lpstr>
      <vt:lpstr>PowerPoint Presentation</vt:lpstr>
      <vt:lpstr>Anhydrous Meth Hazards</vt:lpstr>
      <vt:lpstr>PowerPoint Presentation</vt:lpstr>
      <vt:lpstr>Anhydrous Meth Hazards</vt:lpstr>
      <vt:lpstr>Anhydrous Meth Hazards</vt:lpstr>
      <vt:lpstr>Red Phosphorus Method Red P Lab </vt:lpstr>
      <vt:lpstr>Red P Lab Ingredients</vt:lpstr>
      <vt:lpstr>Red P Hazards</vt:lpstr>
      <vt:lpstr>One Pot Method Shake-n-Bake Lab</vt:lpstr>
      <vt:lpstr>One Pot Ingredients</vt:lpstr>
      <vt:lpstr>One Pot Preparation</vt:lpstr>
      <vt:lpstr>One Pot Demonstration</vt:lpstr>
      <vt:lpstr>One Pot – Tulsa, OK PD</vt:lpstr>
      <vt:lpstr>Lithium Metal with H2O</vt:lpstr>
      <vt:lpstr>PowerPoint Presentation</vt:lpstr>
      <vt:lpstr>Clandestine Laboratory Indicators</vt:lpstr>
      <vt:lpstr>Common Indicators</vt:lpstr>
      <vt:lpstr>Other Lab Indicators</vt:lpstr>
      <vt:lpstr>Awareness Level Responsibilities</vt:lpstr>
      <vt:lpstr>Meth Lab Investigations</vt:lpstr>
      <vt:lpstr>Meth lab Investigations</vt:lpstr>
      <vt:lpstr>The Effects of Meth</vt:lpstr>
      <vt:lpstr>Short Term Effects</vt:lpstr>
      <vt:lpstr>Meth Abuse Indicators</vt:lpstr>
      <vt:lpstr>PowerPoint Presentation</vt:lpstr>
      <vt:lpstr>BEFORE DRUGS</vt:lpstr>
      <vt:lpstr>Dealing with Users</vt:lpstr>
      <vt:lpstr>Methamphetamine Precursor Control Act (MPCA)</vt:lpstr>
      <vt:lpstr>MPCA continued</vt:lpstr>
      <vt:lpstr>Meth Awareness Training</vt:lpstr>
      <vt:lpstr>Exercise Goals:</vt:lpstr>
      <vt:lpstr>Pay Attention to Your Senses</vt:lpstr>
      <vt:lpstr>Material Identification</vt:lpstr>
      <vt:lpstr>PSEUDOEPHEDRINE HYDROCHLORIDE (PRECURSOR)</vt:lpstr>
      <vt:lpstr>SODIUM HYDROXIDE – LYE / CAUSTIC SODA</vt:lpstr>
      <vt:lpstr>PLASTIC TUBING</vt:lpstr>
      <vt:lpstr>COFFEE FILTERS</vt:lpstr>
      <vt:lpstr>AMMONIUM NITRATE</vt:lpstr>
      <vt:lpstr>LITHIUM METAL</vt:lpstr>
      <vt:lpstr>PLIERS / WIRE CUTTERS</vt:lpstr>
      <vt:lpstr>METHANOL</vt:lpstr>
      <vt:lpstr>LIGHT HYDROTREATED DISTILLATE  (FUEL SOLVENT)</vt:lpstr>
      <vt:lpstr>HYDROGEN PEROXIDE</vt:lpstr>
      <vt:lpstr>RUBBER GLOVES</vt:lpstr>
      <vt:lpstr>COMMON CONFIGURATIONS OF HYDROGEN CHLORIDE (HCL) ACID GAS GENERATORS</vt:lpstr>
      <vt:lpstr>SULFURIC ACID</vt:lpstr>
      <vt:lpstr>SODIUM CHLORIDE (SALT)</vt:lpstr>
      <vt:lpstr>OR</vt:lpstr>
      <vt:lpstr>MURIATIC ACID</vt:lpstr>
      <vt:lpstr>ALUMINUM FOIL</vt:lpstr>
      <vt:lpstr>LET’S PRACTICE!</vt:lpstr>
      <vt:lpstr>First, an easy one…</vt:lpstr>
      <vt:lpstr>But what about this?</vt:lpstr>
      <vt:lpstr>Or this?</vt:lpstr>
      <vt:lpstr>Consider these two items…</vt:lpstr>
      <vt:lpstr>Or these three innocuous items</vt:lpstr>
      <vt:lpstr>What if you see this? Are there any hazards?</vt:lpstr>
      <vt:lpstr>What about these three?</vt:lpstr>
      <vt:lpstr>You recognize these two…</vt:lpstr>
      <vt:lpstr>But what about these two?</vt:lpstr>
      <vt:lpstr>Another easy one…</vt:lpstr>
      <vt:lpstr>Safety Concerns?</vt:lpstr>
      <vt:lpstr>How about now?</vt:lpstr>
      <vt:lpstr>Or now?</vt:lpstr>
      <vt:lpstr>How many of you have seen this?</vt:lpstr>
      <vt:lpstr>Reporting a suspected clandestine methamphetamine laboratory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Larry Hawkins</dc:creator>
  <cp:lastModifiedBy>IWIN</cp:lastModifiedBy>
  <cp:revision>150</cp:revision>
  <cp:lastPrinted>2016-03-09T20:11:09Z</cp:lastPrinted>
  <dcterms:created xsi:type="dcterms:W3CDTF">2004-12-22T09:21:16Z</dcterms:created>
  <dcterms:modified xsi:type="dcterms:W3CDTF">2019-09-09T19:46:38Z</dcterms:modified>
</cp:coreProperties>
</file>